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310" r:id="rId4"/>
    <p:sldId id="299" r:id="rId5"/>
    <p:sldId id="1942" r:id="rId6"/>
    <p:sldId id="1943" r:id="rId7"/>
    <p:sldId id="307" r:id="rId8"/>
    <p:sldId id="316" r:id="rId9"/>
    <p:sldId id="306" r:id="rId10"/>
    <p:sldId id="1944" r:id="rId11"/>
    <p:sldId id="1945" r:id="rId12"/>
    <p:sldId id="313" r:id="rId13"/>
    <p:sldId id="311" r:id="rId14"/>
    <p:sldId id="276" r:id="rId15"/>
  </p:sldIdLst>
  <p:sldSz cx="18288000" cy="10287000"/>
  <p:notesSz cx="6797675" cy="9926638"/>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embeddedFont>
    <p:embeddedFont>
      <p:font typeface="Tahoma" panose="020B060403050404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D"/>
    <a:srgbClr val="AF231E"/>
    <a:srgbClr val="E9EBF5"/>
    <a:srgbClr val="CFD5EA"/>
    <a:srgbClr val="F1AFAD"/>
    <a:srgbClr val="C4D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9" d="100"/>
          <a:sy n="89" d="100"/>
        </p:scale>
        <p:origin x="37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F99E2A-4E1F-4664-9F16-D54E78FB1C99}" type="datetimeFigureOut">
              <a:rPr lang="sl-SI" smtClean="0"/>
              <a:t>7. 04. 2022</a:t>
            </a:fld>
            <a:endParaRPr lang="sl-S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9F5A37-BEDD-449E-BBD4-E40C43C27949}" type="slidenum">
              <a:rPr lang="sl-SI" smtClean="0"/>
              <a:t>‹#›</a:t>
            </a:fld>
            <a:endParaRPr lang="sl-SI"/>
          </a:p>
        </p:txBody>
      </p:sp>
    </p:spTree>
    <p:extLst>
      <p:ext uri="{BB962C8B-B14F-4D97-AF65-F5344CB8AC3E}">
        <p14:creationId xmlns:p14="http://schemas.microsoft.com/office/powerpoint/2010/main" val="145197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E69F5A37-BEDD-449E-BBD4-E40C43C27949}" type="slidenum">
              <a:rPr lang="sl-SI" smtClean="0"/>
              <a:t>1</a:t>
            </a:fld>
            <a:endParaRPr lang="sl-SI"/>
          </a:p>
        </p:txBody>
      </p:sp>
    </p:spTree>
    <p:extLst>
      <p:ext uri="{BB962C8B-B14F-4D97-AF65-F5344CB8AC3E}">
        <p14:creationId xmlns:p14="http://schemas.microsoft.com/office/powerpoint/2010/main" val="1588936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E69F5A37-BEDD-449E-BBD4-E40C43C27949}" type="slidenum">
              <a:rPr lang="sl-SI" smtClean="0"/>
              <a:t>11</a:t>
            </a:fld>
            <a:endParaRPr lang="sl-SI"/>
          </a:p>
        </p:txBody>
      </p:sp>
    </p:spTree>
    <p:extLst>
      <p:ext uri="{BB962C8B-B14F-4D97-AF65-F5344CB8AC3E}">
        <p14:creationId xmlns:p14="http://schemas.microsoft.com/office/powerpoint/2010/main" val="204243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V EU ima od 522 podjetij, financiranih iz serije C, v obdobju 2006 - 2018, 110 vsaj eno žensko izvršno direktorico. UK ima največje skupno število financiranih podjetij (158) in največ podjetij, ki jih vodijo ženske (48), medtem ko so Španija, Francija, Švedska in Nemčija druge najboljše lokacije glede števila financiranih podjetij, ki jih vodijo ženske. Irska je na šestem mestu. </a:t>
            </a:r>
            <a:endParaRPr lang="sl-SI"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E69F5A37-BEDD-449E-BBD4-E40C43C27949}" type="slidenum">
              <a:rPr lang="sl-SI" smtClean="0"/>
              <a:t>12</a:t>
            </a:fld>
            <a:endParaRPr lang="sl-SI"/>
          </a:p>
        </p:txBody>
      </p:sp>
    </p:spTree>
    <p:extLst>
      <p:ext uri="{BB962C8B-B14F-4D97-AF65-F5344CB8AC3E}">
        <p14:creationId xmlns:p14="http://schemas.microsoft.com/office/powerpoint/2010/main" val="316471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sl-SI" b="1" dirty="0">
                <a:solidFill>
                  <a:srgbClr val="000000"/>
                </a:solidFill>
                <a:latin typeface="Tahoma" panose="020B0604030504040204" pitchFamily="34" charset="0"/>
                <a:ea typeface="Tahoma" panose="020B0604030504040204" pitchFamily="34" charset="0"/>
                <a:cs typeface="Tahoma" panose="020B0604030504040204" pitchFamily="34" charset="0"/>
              </a:rPr>
              <a:t>Kako naprej?</a:t>
            </a:r>
          </a:p>
          <a:p>
            <a:pPr marL="457200" lvl="1" indent="-457200">
              <a:buFont typeface="Wingdings" panose="05000000000000000000" pitchFamily="2" charset="2"/>
              <a:buChar char="v"/>
            </a:pPr>
            <a:r>
              <a:rPr lang="sl-SI" dirty="0">
                <a:solidFill>
                  <a:srgbClr val="000000"/>
                </a:solidFill>
                <a:latin typeface="Tahoma" panose="020B0604030504040204" pitchFamily="34" charset="0"/>
                <a:ea typeface="Tahoma" panose="020B0604030504040204" pitchFamily="34" charset="0"/>
                <a:cs typeface="Tahoma" panose="020B0604030504040204" pitchFamily="34" charset="0"/>
              </a:rPr>
              <a:t>Spol je pomemben v novem večletnem finančnem okviru (MFF).</a:t>
            </a:r>
          </a:p>
          <a:p>
            <a:pPr marL="457200" lvl="1" indent="-457200">
              <a:buFont typeface="Wingdings" panose="05000000000000000000" pitchFamily="2" charset="2"/>
              <a:buChar char="v"/>
            </a:pPr>
            <a:r>
              <a:rPr lang="sl-SI" b="0" i="0" dirty="0" err="1">
                <a:solidFill>
                  <a:srgbClr val="000000"/>
                </a:solidFill>
                <a:effectLst/>
                <a:latin typeface="Tahoma" panose="020B0604030504040204" pitchFamily="34" charset="0"/>
              </a:rPr>
              <a:t>InvestEU</a:t>
            </a:r>
            <a:r>
              <a:rPr lang="sl-SI" b="0" i="0" dirty="0">
                <a:solidFill>
                  <a:srgbClr val="000000"/>
                </a:solidFill>
                <a:effectLst/>
                <a:latin typeface="Tahoma" panose="020B0604030504040204" pitchFamily="34" charset="0"/>
              </a:rPr>
              <a:t> se osredotoča na socialne naložbe in ima močan poudarek na ukrepih za spodbujanje enakosti spolov. </a:t>
            </a:r>
            <a:endParaRPr lang="sl-SI"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lvl="1" indent="-457200">
              <a:buFont typeface="Wingdings" panose="05000000000000000000" pitchFamily="2" charset="2"/>
              <a:buChar char="v"/>
            </a:pPr>
            <a:r>
              <a:rPr lang="sl-SI" dirty="0">
                <a:solidFill>
                  <a:srgbClr val="000000"/>
                </a:solidFill>
                <a:latin typeface="Tahoma" panose="020B0604030504040204" pitchFamily="34" charset="0"/>
                <a:ea typeface="Tahoma" panose="020B0604030504040204" pitchFamily="34" charset="0"/>
                <a:cs typeface="Tahoma" panose="020B0604030504040204" pitchFamily="34" charset="0"/>
              </a:rPr>
              <a:t>Potrebno je delovati na odpravi ovir in pristranskosti. </a:t>
            </a:r>
          </a:p>
          <a:p>
            <a:endParaRPr lang="sl-SI" dirty="0"/>
          </a:p>
        </p:txBody>
      </p:sp>
      <p:sp>
        <p:nvSpPr>
          <p:cNvPr id="4" name="Slide Number Placeholder 3"/>
          <p:cNvSpPr>
            <a:spLocks noGrp="1"/>
          </p:cNvSpPr>
          <p:nvPr>
            <p:ph type="sldNum" sz="quarter" idx="5"/>
          </p:nvPr>
        </p:nvSpPr>
        <p:spPr/>
        <p:txBody>
          <a:bodyPr/>
          <a:lstStyle/>
          <a:p>
            <a:fld id="{E69F5A37-BEDD-449E-BBD4-E40C43C27949}" type="slidenum">
              <a:rPr lang="sl-SI" smtClean="0"/>
              <a:t>13</a:t>
            </a:fld>
            <a:endParaRPr lang="sl-SI"/>
          </a:p>
        </p:txBody>
      </p:sp>
    </p:spTree>
    <p:extLst>
      <p:ext uri="{BB962C8B-B14F-4D97-AF65-F5344CB8AC3E}">
        <p14:creationId xmlns:p14="http://schemas.microsoft.com/office/powerpoint/2010/main" val="273183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E69F5A37-BEDD-449E-BBD4-E40C43C27949}" type="slidenum">
              <a:rPr lang="sl-SI" smtClean="0"/>
              <a:t>14</a:t>
            </a:fld>
            <a:endParaRPr lang="sl-SI"/>
          </a:p>
        </p:txBody>
      </p:sp>
    </p:spTree>
    <p:extLst>
      <p:ext uri="{BB962C8B-B14F-4D97-AF65-F5344CB8AC3E}">
        <p14:creationId xmlns:p14="http://schemas.microsoft.com/office/powerpoint/2010/main" val="1314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E69F5A37-BEDD-449E-BBD4-E40C43C27949}" type="slidenum">
              <a:rPr lang="sl-SI" smtClean="0"/>
              <a:t>2</a:t>
            </a:fld>
            <a:endParaRPr lang="sl-SI"/>
          </a:p>
        </p:txBody>
      </p:sp>
    </p:spTree>
    <p:extLst>
      <p:ext uri="{BB962C8B-B14F-4D97-AF65-F5344CB8AC3E}">
        <p14:creationId xmlns:p14="http://schemas.microsoft.com/office/powerpoint/2010/main" val="64640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E69F5A37-BEDD-449E-BBD4-E40C43C27949}" type="slidenum">
              <a:rPr lang="sl-SI" smtClean="0"/>
              <a:t>3</a:t>
            </a:fld>
            <a:endParaRPr lang="sl-SI"/>
          </a:p>
        </p:txBody>
      </p:sp>
    </p:spTree>
    <p:extLst>
      <p:ext uri="{BB962C8B-B14F-4D97-AF65-F5344CB8AC3E}">
        <p14:creationId xmlns:p14="http://schemas.microsoft.com/office/powerpoint/2010/main" val="399754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E69F5A37-BEDD-449E-BBD4-E40C43C27949}" type="slidenum">
              <a:rPr lang="sl-SI" smtClean="0"/>
              <a:t>4</a:t>
            </a:fld>
            <a:endParaRPr lang="sl-SI"/>
          </a:p>
        </p:txBody>
      </p:sp>
    </p:spTree>
    <p:extLst>
      <p:ext uri="{BB962C8B-B14F-4D97-AF65-F5344CB8AC3E}">
        <p14:creationId xmlns:p14="http://schemas.microsoft.com/office/powerpoint/2010/main" val="194848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Analiza je pokazala, da ženske manj verjetno kot moški navedejo, da imajo dostop do potrebnega financiranja za ustanovitev podjetja, kot prikazuje slika. </a:t>
            </a:r>
          </a:p>
          <a:p>
            <a:pPr>
              <a:defRPr/>
            </a:pPr>
            <a:r>
              <a:rPr lang="sl-SI"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Ta ugotovitev velja za vse države članice EU. Vrzel pa je znatna v mnogih državah. </a:t>
            </a:r>
            <a:r>
              <a:rPr lang="sl-SI" dirty="0">
                <a:effectLst/>
                <a:latin typeface="Tahoma" panose="020B0604030504040204" pitchFamily="34" charset="0"/>
                <a:ea typeface="Tahoma" panose="020B0604030504040204" pitchFamily="34" charset="0"/>
                <a:cs typeface="Tahoma" panose="020B0604030504040204" pitchFamily="34" charset="0"/>
              </a:rPr>
              <a:t>V sedmih državah članicah EU so moški več kot 1,5 krat pogosteje kot ženske poročali, da imajo dostop do financiranja za ustanovitev podjetja. V Italiji 2,3-krat, na Irskem 1,8-krat, v UK 1,7-krat, na Finskem 1,6-krat, v Franciji 1,6-krat, v Sloveniji 1,6-krat in v Nemčiji 1,5-krat.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effectLst/>
              <a:latin typeface="Tahoma" panose="020B0604030504040204" pitchFamily="34" charset="0"/>
              <a:ea typeface="Tahoma" panose="020B0604030504040204" pitchFamily="34" charset="0"/>
              <a:cs typeface="Tahoma" panose="020B0604030504040204" pitchFamily="34" charset="0"/>
            </a:endParaRPr>
          </a:p>
          <a:p>
            <a:endParaRPr lang="sl-SI" dirty="0"/>
          </a:p>
        </p:txBody>
      </p:sp>
      <p:sp>
        <p:nvSpPr>
          <p:cNvPr id="4" name="Slide Number Placeholder 3"/>
          <p:cNvSpPr>
            <a:spLocks noGrp="1"/>
          </p:cNvSpPr>
          <p:nvPr>
            <p:ph type="sldNum" sz="quarter" idx="5"/>
          </p:nvPr>
        </p:nvSpPr>
        <p:spPr/>
        <p:txBody>
          <a:bodyPr/>
          <a:lstStyle/>
          <a:p>
            <a:fld id="{E69F5A37-BEDD-449E-BBD4-E40C43C27949}" type="slidenum">
              <a:rPr lang="sl-SI" smtClean="0"/>
              <a:t>6</a:t>
            </a:fld>
            <a:endParaRPr lang="sl-SI"/>
          </a:p>
        </p:txBody>
      </p:sp>
    </p:spTree>
    <p:extLst>
      <p:ext uri="{BB962C8B-B14F-4D97-AF65-F5344CB8AC3E}">
        <p14:creationId xmlns:p14="http://schemas.microsoft.com/office/powerpoint/2010/main" val="36387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651389"/>
          </a:xfrm>
        </p:spPr>
        <p:txBody>
          <a:bodyPr/>
          <a:lstStyle/>
          <a:p>
            <a:pPr marL="457200" lvl="1" indent="0" algn="just">
              <a:lnSpc>
                <a:spcPct val="107000"/>
              </a:lnSpc>
              <a:buFont typeface="Courier New" panose="02070309020205020404" pitchFamily="49" charset="0"/>
              <a:buNone/>
            </a:pPr>
            <a:endParaRPr lang="sl-SI" sz="1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E69F5A37-BEDD-449E-BBD4-E40C43C27949}" type="slidenum">
              <a:rPr lang="sl-SI" smtClean="0"/>
              <a:t>7</a:t>
            </a:fld>
            <a:endParaRPr lang="sl-SI"/>
          </a:p>
        </p:txBody>
      </p:sp>
    </p:spTree>
    <p:extLst>
      <p:ext uri="{BB962C8B-B14F-4D97-AF65-F5344CB8AC3E}">
        <p14:creationId xmlns:p14="http://schemas.microsoft.com/office/powerpoint/2010/main" val="102238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E69F5A37-BEDD-449E-BBD4-E40C43C27949}" type="slidenum">
              <a:rPr lang="sl-SI" smtClean="0"/>
              <a:t>8</a:t>
            </a:fld>
            <a:endParaRPr lang="sl-SI"/>
          </a:p>
        </p:txBody>
      </p:sp>
    </p:spTree>
    <p:extLst>
      <p:ext uri="{BB962C8B-B14F-4D97-AF65-F5344CB8AC3E}">
        <p14:creationId xmlns:p14="http://schemas.microsoft.com/office/powerpoint/2010/main" val="309049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E69F5A37-BEDD-449E-BBD4-E40C43C27949}" type="slidenum">
              <a:rPr lang="sl-SI" smtClean="0"/>
              <a:t>9</a:t>
            </a:fld>
            <a:endParaRPr lang="sl-SI"/>
          </a:p>
        </p:txBody>
      </p:sp>
    </p:spTree>
    <p:extLst>
      <p:ext uri="{BB962C8B-B14F-4D97-AF65-F5344CB8AC3E}">
        <p14:creationId xmlns:p14="http://schemas.microsoft.com/office/powerpoint/2010/main" val="62589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1" i="0" dirty="0">
                <a:solidFill>
                  <a:srgbClr val="00467D"/>
                </a:solidFill>
                <a:effectLst/>
                <a:ea typeface="Tahoma" panose="020B0604030504040204" pitchFamily="34" charset="0"/>
                <a:cs typeface="Tahoma" panose="020B0604030504040204" pitchFamily="34" charset="0"/>
              </a:rPr>
              <a:t>Skupina EIB </a:t>
            </a:r>
            <a:r>
              <a:rPr lang="sl-SI" sz="1200" b="0" i="0" dirty="0">
                <a:solidFill>
                  <a:srgbClr val="00467D"/>
                </a:solidFill>
                <a:effectLst/>
                <a:ea typeface="Tahoma" panose="020B0604030504040204" pitchFamily="34" charset="0"/>
                <a:cs typeface="Tahoma" panose="020B0604030504040204" pitchFamily="34" charset="0"/>
              </a:rPr>
              <a:t>si prizadeva za izboljšanje financiranja podjetij, ki jih vodijo ženske. Nekaj nedavnih okvirnih posojil EIB (EIB </a:t>
            </a:r>
            <a:r>
              <a:rPr lang="sl-SI" sz="1200" b="0" i="0" dirty="0" err="1">
                <a:solidFill>
                  <a:srgbClr val="00467D"/>
                </a:solidFill>
                <a:effectLst/>
                <a:ea typeface="Tahoma" panose="020B0604030504040204" pitchFamily="34" charset="0"/>
                <a:cs typeface="Tahoma" panose="020B0604030504040204" pitchFamily="34" charset="0"/>
              </a:rPr>
              <a:t>framework</a:t>
            </a:r>
            <a:r>
              <a:rPr lang="sl-SI" sz="1200" b="0" i="0" dirty="0">
                <a:solidFill>
                  <a:srgbClr val="00467D"/>
                </a:solidFill>
                <a:effectLst/>
                <a:ea typeface="Tahoma" panose="020B0604030504040204" pitchFamily="34" charset="0"/>
                <a:cs typeface="Tahoma" panose="020B0604030504040204" pitchFamily="34" charset="0"/>
              </a:rPr>
              <a:t> </a:t>
            </a:r>
            <a:r>
              <a:rPr lang="sl-SI" sz="1200" b="0" i="0" dirty="0" err="1">
                <a:solidFill>
                  <a:srgbClr val="00467D"/>
                </a:solidFill>
                <a:effectLst/>
                <a:ea typeface="Tahoma" panose="020B0604030504040204" pitchFamily="34" charset="0"/>
                <a:cs typeface="Tahoma" panose="020B0604030504040204" pitchFamily="34" charset="0"/>
              </a:rPr>
              <a:t>loans</a:t>
            </a:r>
            <a:r>
              <a:rPr lang="sl-SI" sz="1200" b="0" i="0" dirty="0">
                <a:solidFill>
                  <a:srgbClr val="00467D"/>
                </a:solidFill>
                <a:effectLst/>
                <a:ea typeface="Tahoma" panose="020B0604030504040204" pitchFamily="34" charset="0"/>
                <a:cs typeface="Tahoma" panose="020B0604030504040204" pitchFamily="34" charset="0"/>
              </a:rPr>
              <a:t>) vključuje cilje za podjetnice tako v Romuniji, Grčiji kot v Italiji, in sicer: </a:t>
            </a:r>
          </a:p>
          <a:p>
            <a:r>
              <a:rPr lang="sl-SI" sz="1200" b="1" i="0" dirty="0">
                <a:solidFill>
                  <a:srgbClr val="00467D"/>
                </a:solidFill>
                <a:effectLst/>
                <a:ea typeface="Tahoma" panose="020B0604030504040204" pitchFamily="34" charset="0"/>
                <a:cs typeface="Tahoma" panose="020B0604030504040204" pitchFamily="34" charset="0"/>
              </a:rPr>
              <a:t>1. </a:t>
            </a:r>
            <a:r>
              <a:rPr lang="sl-SI" sz="1200" b="1" i="0" dirty="0" err="1">
                <a:solidFill>
                  <a:srgbClr val="00467D"/>
                </a:solidFill>
                <a:effectLst/>
                <a:ea typeface="Tahoma" panose="020B0604030504040204" pitchFamily="34" charset="0"/>
                <a:cs typeface="Tahoma" panose="020B0604030504040204" pitchFamily="34" charset="0"/>
              </a:rPr>
              <a:t>InnovFin</a:t>
            </a:r>
            <a:r>
              <a:rPr lang="sl-SI" sz="1200" b="1" i="0" dirty="0">
                <a:solidFill>
                  <a:srgbClr val="00467D"/>
                </a:solidFill>
                <a:effectLst/>
                <a:ea typeface="Tahoma" panose="020B0604030504040204" pitchFamily="34" charset="0"/>
                <a:cs typeface="Tahoma" panose="020B0604030504040204" pitchFamily="34" charset="0"/>
              </a:rPr>
              <a:t> SME Garancija: </a:t>
            </a:r>
            <a:r>
              <a:rPr lang="sl-SI" sz="1200" b="1" i="0" dirty="0" err="1">
                <a:solidFill>
                  <a:srgbClr val="00467D"/>
                </a:solidFill>
                <a:effectLst/>
                <a:ea typeface="Tahoma" panose="020B0604030504040204" pitchFamily="34" charset="0"/>
                <a:cs typeface="Tahoma" panose="020B0604030504040204" pitchFamily="34" charset="0"/>
              </a:rPr>
              <a:t>Caixa</a:t>
            </a:r>
            <a:r>
              <a:rPr lang="sl-SI" sz="1200" b="1" i="0" dirty="0">
                <a:solidFill>
                  <a:srgbClr val="00467D"/>
                </a:solidFill>
                <a:effectLst/>
                <a:ea typeface="Tahoma" panose="020B0604030504040204" pitchFamily="34" charset="0"/>
                <a:cs typeface="Tahoma" panose="020B0604030504040204" pitchFamily="34" charset="0"/>
              </a:rPr>
              <a:t> (medsektorski, Španija): </a:t>
            </a:r>
            <a:r>
              <a:rPr lang="sl-SI" sz="1200" b="0" i="0" dirty="0">
                <a:solidFill>
                  <a:srgbClr val="00467D"/>
                </a:solidFill>
                <a:effectLst/>
                <a:ea typeface="Tahoma" panose="020B0604030504040204" pitchFamily="34" charset="0"/>
                <a:cs typeface="Tahoma" panose="020B0604030504040204" pitchFamily="34" charset="0"/>
              </a:rPr>
              <a:t>Kreditna linija v višini 250 milijonov evrov je namenjena financiranju projektov, ki jih vodijo podjetnice, ki želijo razviti naložbe, ki temeljijo na inovacijah. 125 milijonov evrov jamstva za kreditno linijo s strani EIF, dopolnjenih s 125 milijoni evrov s strani </a:t>
            </a:r>
            <a:r>
              <a:rPr lang="sl-SI" sz="1200" b="0" i="0" dirty="0" err="1">
                <a:solidFill>
                  <a:srgbClr val="00467D"/>
                </a:solidFill>
                <a:effectLst/>
                <a:ea typeface="Tahoma" panose="020B0604030504040204" pitchFamily="34" charset="0"/>
                <a:cs typeface="Tahoma" panose="020B0604030504040204" pitchFamily="34" charset="0"/>
              </a:rPr>
              <a:t>Caixe</a:t>
            </a:r>
            <a:r>
              <a:rPr lang="sl-SI" sz="1200" b="0" i="0" dirty="0">
                <a:solidFill>
                  <a:srgbClr val="00467D"/>
                </a:solidFill>
                <a:effectLst/>
                <a:ea typeface="Tahoma" panose="020B0604030504040204" pitchFamily="34" charset="0"/>
                <a:cs typeface="Tahoma" panose="020B0604030504040204" pitchFamily="34" charset="0"/>
              </a:rPr>
              <a:t>. </a:t>
            </a:r>
          </a:p>
          <a:p>
            <a:r>
              <a:rPr lang="sl-SI" sz="1200" b="1" i="0" dirty="0">
                <a:solidFill>
                  <a:srgbClr val="00467D"/>
                </a:solidFill>
                <a:effectLst/>
                <a:ea typeface="Tahoma" panose="020B0604030504040204" pitchFamily="34" charset="0"/>
                <a:cs typeface="Tahoma" panose="020B0604030504040204" pitchFamily="34" charset="0"/>
              </a:rPr>
              <a:t>2. EGFF (</a:t>
            </a:r>
            <a:r>
              <a:rPr lang="sl-SI" sz="1200" b="1" i="0" dirty="0" err="1">
                <a:solidFill>
                  <a:srgbClr val="00467D"/>
                </a:solidFill>
                <a:effectLst/>
                <a:ea typeface="Tahoma" panose="020B0604030504040204" pitchFamily="34" charset="0"/>
                <a:cs typeface="Tahoma" panose="020B0604030504040204" pitchFamily="34" charset="0"/>
              </a:rPr>
              <a:t>European</a:t>
            </a:r>
            <a:r>
              <a:rPr lang="sl-SI" sz="1200" b="1" i="0" dirty="0">
                <a:solidFill>
                  <a:srgbClr val="00467D"/>
                </a:solidFill>
                <a:effectLst/>
                <a:ea typeface="Tahoma" panose="020B0604030504040204" pitchFamily="34" charset="0"/>
                <a:cs typeface="Tahoma" panose="020B0604030504040204" pitchFamily="34" charset="0"/>
              </a:rPr>
              <a:t> </a:t>
            </a:r>
            <a:r>
              <a:rPr lang="sl-SI" sz="1200" b="1" i="0" dirty="0" err="1">
                <a:solidFill>
                  <a:srgbClr val="00467D"/>
                </a:solidFill>
                <a:effectLst/>
                <a:ea typeface="Tahoma" panose="020B0604030504040204" pitchFamily="34" charset="0"/>
                <a:cs typeface="Tahoma" panose="020B0604030504040204" pitchFamily="34" charset="0"/>
              </a:rPr>
              <a:t>Growth</a:t>
            </a:r>
            <a:r>
              <a:rPr lang="sl-SI" sz="1200" b="1" i="0" dirty="0">
                <a:solidFill>
                  <a:srgbClr val="00467D"/>
                </a:solidFill>
                <a:effectLst/>
                <a:ea typeface="Tahoma" panose="020B0604030504040204" pitchFamily="34" charset="0"/>
                <a:cs typeface="Tahoma" panose="020B0604030504040204" pitchFamily="34" charset="0"/>
              </a:rPr>
              <a:t> Finance </a:t>
            </a:r>
            <a:r>
              <a:rPr lang="sl-SI" sz="1200" b="1" i="0" dirty="0" err="1">
                <a:solidFill>
                  <a:srgbClr val="00467D"/>
                </a:solidFill>
                <a:effectLst/>
                <a:ea typeface="Tahoma" panose="020B0604030504040204" pitchFamily="34" charset="0"/>
                <a:cs typeface="Tahoma" panose="020B0604030504040204" pitchFamily="34" charset="0"/>
              </a:rPr>
              <a:t>Facility</a:t>
            </a:r>
            <a:r>
              <a:rPr lang="sl-SI" sz="1200" b="1" i="0" dirty="0">
                <a:solidFill>
                  <a:srgbClr val="00467D"/>
                </a:solidFill>
                <a:effectLst/>
                <a:ea typeface="Tahoma" panose="020B0604030504040204" pitchFamily="34" charset="0"/>
                <a:cs typeface="Tahoma" panose="020B0604030504040204" pitchFamily="34" charset="0"/>
              </a:rPr>
              <a:t>)</a:t>
            </a:r>
            <a:r>
              <a:rPr lang="sl-SI" sz="1200" b="0" i="0" dirty="0">
                <a:solidFill>
                  <a:srgbClr val="00467D"/>
                </a:solidFill>
                <a:effectLst/>
                <a:ea typeface="Tahoma" panose="020B0604030504040204" pitchFamily="34" charset="0"/>
                <a:cs typeface="Tahoma" panose="020B0604030504040204" pitchFamily="34" charset="0"/>
              </a:rPr>
              <a:t>: </a:t>
            </a:r>
            <a:r>
              <a:rPr lang="sl-SI" sz="1200" b="0" i="0" dirty="0" err="1">
                <a:solidFill>
                  <a:srgbClr val="00467D"/>
                </a:solidFill>
                <a:effectLst/>
                <a:ea typeface="Tahoma" panose="020B0604030504040204" pitchFamily="34" charset="0"/>
                <a:cs typeface="Tahoma" panose="020B0604030504040204" pitchFamily="34" charset="0"/>
              </a:rPr>
              <a:t>Nuritas</a:t>
            </a:r>
            <a:r>
              <a:rPr lang="sl-SI" sz="1200" b="0" i="0" dirty="0">
                <a:solidFill>
                  <a:srgbClr val="00467D"/>
                </a:solidFill>
                <a:effectLst/>
                <a:ea typeface="Tahoma" panose="020B0604030504040204" pitchFamily="34" charset="0"/>
                <a:cs typeface="Tahoma" panose="020B0604030504040204" pitchFamily="34" charset="0"/>
              </a:rPr>
              <a:t> (</a:t>
            </a:r>
            <a:r>
              <a:rPr lang="sl-SI" sz="1200" b="0" i="0" dirty="0" err="1">
                <a:solidFill>
                  <a:srgbClr val="00467D"/>
                </a:solidFill>
                <a:effectLst/>
                <a:ea typeface="Tahoma" panose="020B0604030504040204" pitchFamily="34" charset="0"/>
                <a:cs typeface="Tahoma" panose="020B0604030504040204" pitchFamily="34" charset="0"/>
              </a:rPr>
              <a:t>Biotech</a:t>
            </a:r>
            <a:r>
              <a:rPr lang="sl-SI" sz="1200" b="0" i="0" dirty="0">
                <a:solidFill>
                  <a:srgbClr val="00467D"/>
                </a:solidFill>
                <a:effectLst/>
                <a:ea typeface="Tahoma" panose="020B0604030504040204" pitchFamily="34" charset="0"/>
                <a:cs typeface="Tahoma" panose="020B0604030504040204" pitchFamily="34" charset="0"/>
              </a:rPr>
              <a:t>, Irska): posojilo EIB v višini 30 milijonov evrov za nadaljnje povečanje in pospeševanje razvoja umetne inteligence in analize DNK za izboljšanje globalnega zdravstvenega varstva. </a:t>
            </a:r>
            <a:r>
              <a:rPr lang="sl-SI" sz="1200" b="0" i="0" dirty="0" err="1">
                <a:solidFill>
                  <a:srgbClr val="00467D"/>
                </a:solidFill>
                <a:effectLst/>
                <a:ea typeface="Tahoma" panose="020B0604030504040204" pitchFamily="34" charset="0"/>
                <a:cs typeface="Tahoma" panose="020B0604030504040204" pitchFamily="34" charset="0"/>
              </a:rPr>
              <a:t>Nuritas</a:t>
            </a:r>
            <a:r>
              <a:rPr lang="sl-SI" sz="1200" b="0" i="0" dirty="0">
                <a:solidFill>
                  <a:srgbClr val="00467D"/>
                </a:solidFill>
                <a:effectLst/>
                <a:ea typeface="Tahoma" panose="020B0604030504040204" pitchFamily="34" charset="0"/>
                <a:cs typeface="Tahoma" panose="020B0604030504040204" pitchFamily="34" charset="0"/>
              </a:rPr>
              <a:t> je prvo podjetje na svetu, ki uporablja umetno inteligenco, analizo DNK in globoko učenje za prepoznavanje zdravju koristnih molekul, peptidov, iz naravnih virov. Dr. Nora </a:t>
            </a:r>
            <a:r>
              <a:rPr lang="sl-SI" sz="1200" b="0" i="0" dirty="0" err="1">
                <a:solidFill>
                  <a:srgbClr val="00467D"/>
                </a:solidFill>
                <a:effectLst/>
                <a:ea typeface="Tahoma" panose="020B0604030504040204" pitchFamily="34" charset="0"/>
                <a:cs typeface="Tahoma" panose="020B0604030504040204" pitchFamily="34" charset="0"/>
              </a:rPr>
              <a:t>Khaldi</a:t>
            </a:r>
            <a:r>
              <a:rPr lang="sl-SI" sz="1200" b="0" i="0" dirty="0">
                <a:solidFill>
                  <a:srgbClr val="00467D"/>
                </a:solidFill>
                <a:effectLst/>
                <a:ea typeface="Tahoma" panose="020B0604030504040204" pitchFamily="34" charset="0"/>
                <a:cs typeface="Tahoma" panose="020B0604030504040204" pitchFamily="34" charset="0"/>
              </a:rPr>
              <a:t>, prejemnica nagrade "Ženska desetletja v poslovanju in vodenju" na dogodku </a:t>
            </a:r>
            <a:r>
              <a:rPr lang="sl-SI" sz="1200" b="0" i="0" dirty="0" err="1">
                <a:solidFill>
                  <a:srgbClr val="00467D"/>
                </a:solidFill>
                <a:effectLst/>
                <a:ea typeface="Tahoma" panose="020B0604030504040204" pitchFamily="34" charset="0"/>
                <a:cs typeface="Tahoma" panose="020B0604030504040204" pitchFamily="34" charset="0"/>
              </a:rPr>
              <a:t>Women</a:t>
            </a:r>
            <a:r>
              <a:rPr lang="sl-SI" sz="1200" b="0" i="0" dirty="0">
                <a:solidFill>
                  <a:srgbClr val="00467D"/>
                </a:solidFill>
                <a:effectLst/>
                <a:ea typeface="Tahoma" panose="020B0604030504040204" pitchFamily="34" charset="0"/>
                <a:cs typeface="Tahoma" panose="020B0604030504040204" pitchFamily="34" charset="0"/>
              </a:rPr>
              <a:t> </a:t>
            </a:r>
            <a:r>
              <a:rPr lang="sl-SI" sz="1200" b="0" i="0" dirty="0" err="1">
                <a:solidFill>
                  <a:srgbClr val="00467D"/>
                </a:solidFill>
                <a:effectLst/>
                <a:ea typeface="Tahoma" panose="020B0604030504040204" pitchFamily="34" charset="0"/>
                <a:cs typeface="Tahoma" panose="020B0604030504040204" pitchFamily="34" charset="0"/>
              </a:rPr>
              <a:t>Economic</a:t>
            </a:r>
            <a:r>
              <a:rPr lang="sl-SI" sz="1200" b="0" i="0" dirty="0">
                <a:solidFill>
                  <a:srgbClr val="00467D"/>
                </a:solidFill>
                <a:effectLst/>
                <a:ea typeface="Tahoma" panose="020B0604030504040204" pitchFamily="34" charset="0"/>
                <a:cs typeface="Tahoma" panose="020B0604030504040204" pitchFamily="34" charset="0"/>
              </a:rPr>
              <a:t> Forum EU januarja 2017, je ustanovila </a:t>
            </a:r>
            <a:r>
              <a:rPr lang="sl-SI" sz="1200" b="0" i="0" dirty="0" err="1">
                <a:solidFill>
                  <a:srgbClr val="00467D"/>
                </a:solidFill>
                <a:effectLst/>
                <a:ea typeface="Tahoma" panose="020B0604030504040204" pitchFamily="34" charset="0"/>
                <a:cs typeface="Tahoma" panose="020B0604030504040204" pitchFamily="34" charset="0"/>
              </a:rPr>
              <a:t>Nuiritas</a:t>
            </a:r>
            <a:r>
              <a:rPr lang="sl-SI" sz="1200" b="0" i="0" dirty="0">
                <a:solidFill>
                  <a:srgbClr val="00467D"/>
                </a:solidFill>
                <a:effectLst/>
                <a:ea typeface="Tahoma" panose="020B0604030504040204" pitchFamily="34" charset="0"/>
                <a:cs typeface="Tahoma" panose="020B0604030504040204" pitchFamily="34" charset="0"/>
              </a:rPr>
              <a:t> leta 2014 in deluje kot CSO podjetja. </a:t>
            </a:r>
          </a:p>
          <a:p>
            <a:r>
              <a:rPr lang="sl-SI" sz="1200" b="1" i="0" dirty="0">
                <a:solidFill>
                  <a:srgbClr val="00467D"/>
                </a:solidFill>
                <a:effectLst/>
                <a:ea typeface="Tahoma" panose="020B0604030504040204" pitchFamily="34" charset="0"/>
                <a:cs typeface="Tahoma" panose="020B0604030504040204" pitchFamily="34" charset="0"/>
              </a:rPr>
              <a:t>3. Posojila s posredovanjem bank:</a:t>
            </a:r>
          </a:p>
          <a:p>
            <a:r>
              <a:rPr lang="sl-SI" sz="1200" b="1" i="0" dirty="0">
                <a:solidFill>
                  <a:srgbClr val="00467D"/>
                </a:solidFill>
                <a:effectLst/>
                <a:ea typeface="Tahoma" panose="020B0604030504040204" pitchFamily="34" charset="0"/>
                <a:cs typeface="Tahoma" panose="020B0604030504040204" pitchFamily="34" charset="0"/>
              </a:rPr>
              <a:t>a) Garanti Bank (Medsektorska, Romunija)</a:t>
            </a:r>
            <a:r>
              <a:rPr lang="sl-SI" sz="1200" b="0" i="0" dirty="0">
                <a:solidFill>
                  <a:srgbClr val="00467D"/>
                </a:solidFill>
                <a:effectLst/>
                <a:ea typeface="Tahoma" panose="020B0604030504040204" pitchFamily="34" charset="0"/>
                <a:cs typeface="Tahoma" panose="020B0604030504040204" pitchFamily="34" charset="0"/>
              </a:rPr>
              <a:t>: posojilo EIB v višini 22,3 milijona EUR Garanti Bank, od tega je 5 milijonov EUR namenjenih podjetnicam, skupaj s 5 milijoni EUR od Garanti. </a:t>
            </a:r>
          </a:p>
          <a:p>
            <a:r>
              <a:rPr lang="sl-SI" sz="1200" b="1" i="0" dirty="0">
                <a:solidFill>
                  <a:srgbClr val="00467D"/>
                </a:solidFill>
                <a:effectLst/>
                <a:ea typeface="Tahoma" panose="020B0604030504040204" pitchFamily="34" charset="0"/>
                <a:cs typeface="Tahoma" panose="020B0604030504040204" pitchFamily="34" charset="0"/>
              </a:rPr>
              <a:t>b) </a:t>
            </a:r>
            <a:r>
              <a:rPr lang="sl-SI" sz="1200" b="1" i="0" dirty="0" err="1">
                <a:solidFill>
                  <a:srgbClr val="00467D"/>
                </a:solidFill>
                <a:effectLst/>
                <a:ea typeface="Tahoma" panose="020B0604030504040204" pitchFamily="34" charset="0"/>
                <a:cs typeface="Tahoma" panose="020B0604030504040204" pitchFamily="34" charset="0"/>
              </a:rPr>
              <a:t>Unicredit</a:t>
            </a:r>
            <a:r>
              <a:rPr lang="sl-SI" sz="1200" b="1" i="0" dirty="0">
                <a:solidFill>
                  <a:srgbClr val="00467D"/>
                </a:solidFill>
                <a:effectLst/>
                <a:ea typeface="Tahoma" panose="020B0604030504040204" pitchFamily="34" charset="0"/>
                <a:cs typeface="Tahoma" panose="020B0604030504040204" pitchFamily="34" charset="0"/>
              </a:rPr>
              <a:t> in </a:t>
            </a:r>
            <a:r>
              <a:rPr lang="sl-SI" sz="1200" b="1" i="0" dirty="0" err="1">
                <a:solidFill>
                  <a:srgbClr val="00467D"/>
                </a:solidFill>
                <a:effectLst/>
                <a:ea typeface="Tahoma" panose="020B0604030504040204" pitchFamily="34" charset="0"/>
                <a:cs typeface="Tahoma" panose="020B0604030504040204" pitchFamily="34" charset="0"/>
              </a:rPr>
              <a:t>Unicredit</a:t>
            </a:r>
            <a:r>
              <a:rPr lang="sl-SI" sz="1200" b="1" i="0" dirty="0">
                <a:solidFill>
                  <a:srgbClr val="00467D"/>
                </a:solidFill>
                <a:effectLst/>
                <a:ea typeface="Tahoma" panose="020B0604030504040204" pitchFamily="34" charset="0"/>
                <a:cs typeface="Tahoma" panose="020B0604030504040204" pitchFamily="34" charset="0"/>
              </a:rPr>
              <a:t> Leasing (Medsektorska, Italija): </a:t>
            </a:r>
            <a:r>
              <a:rPr lang="sl-SI" sz="1200" b="0" i="0" dirty="0">
                <a:solidFill>
                  <a:srgbClr val="00467D"/>
                </a:solidFill>
                <a:effectLst/>
                <a:ea typeface="Tahoma" panose="020B0604030504040204" pitchFamily="34" charset="0"/>
                <a:cs typeface="Tahoma" panose="020B0604030504040204" pitchFamily="34" charset="0"/>
              </a:rPr>
              <a:t>Posojilo EIB v višini 200 EUR, ki mu ustreza 200 milijonov EUR od </a:t>
            </a:r>
            <a:r>
              <a:rPr lang="sl-SI" sz="1200" b="0" i="0" dirty="0" err="1">
                <a:solidFill>
                  <a:srgbClr val="00467D"/>
                </a:solidFill>
                <a:effectLst/>
                <a:ea typeface="Tahoma" panose="020B0604030504040204" pitchFamily="34" charset="0"/>
                <a:cs typeface="Tahoma" panose="020B0604030504040204" pitchFamily="34" charset="0"/>
              </a:rPr>
              <a:t>Unicredit</a:t>
            </a:r>
            <a:r>
              <a:rPr lang="sl-SI" sz="1200" b="0" i="0" dirty="0">
                <a:solidFill>
                  <a:srgbClr val="00467D"/>
                </a:solidFill>
                <a:effectLst/>
                <a:ea typeface="Tahoma" panose="020B0604030504040204" pitchFamily="34" charset="0"/>
                <a:cs typeface="Tahoma" panose="020B0604030504040204" pitchFamily="34" charset="0"/>
              </a:rPr>
              <a:t> in </a:t>
            </a:r>
            <a:r>
              <a:rPr lang="sl-SI" sz="1200" b="0" i="0" dirty="0" err="1">
                <a:solidFill>
                  <a:srgbClr val="00467D"/>
                </a:solidFill>
                <a:effectLst/>
                <a:ea typeface="Tahoma" panose="020B0604030504040204" pitchFamily="34" charset="0"/>
                <a:cs typeface="Tahoma" panose="020B0604030504040204" pitchFamily="34" charset="0"/>
              </a:rPr>
              <a:t>Unicredit</a:t>
            </a:r>
            <a:r>
              <a:rPr lang="sl-SI" sz="1200" b="0" i="0" dirty="0">
                <a:solidFill>
                  <a:srgbClr val="00467D"/>
                </a:solidFill>
                <a:effectLst/>
                <a:ea typeface="Tahoma" panose="020B0604030504040204" pitchFamily="34" charset="0"/>
                <a:cs typeface="Tahoma" panose="020B0604030504040204" pitchFamily="34" charset="0"/>
              </a:rPr>
              <a:t> leasing, za financiranje italijanskih malih in srednjih podjetij, ki so inovativna in jih upravljajo in/ali nadzorujejo ženske. Vsaj 25 % kreditne linije bo financiralo podjetja, ki jih vodijo ženske. </a:t>
            </a:r>
          </a:p>
          <a:p>
            <a:pPr marL="0" indent="0">
              <a:buNone/>
            </a:pPr>
            <a:r>
              <a:rPr lang="sl-SI" sz="1200" b="1" i="0" dirty="0" err="1">
                <a:solidFill>
                  <a:srgbClr val="00467D"/>
                </a:solidFill>
                <a:effectLst/>
                <a:ea typeface="Tahoma" panose="020B0604030504040204" pitchFamily="34" charset="0"/>
                <a:cs typeface="Tahoma" panose="020B0604030504040204" pitchFamily="34" charset="0"/>
              </a:rPr>
              <a:t>InnovFin</a:t>
            </a:r>
            <a:r>
              <a:rPr lang="sl-SI" sz="1200" b="1" i="0" dirty="0">
                <a:solidFill>
                  <a:srgbClr val="00467D"/>
                </a:solidFill>
                <a:effectLst/>
                <a:ea typeface="Tahoma" panose="020B0604030504040204" pitchFamily="34" charset="0"/>
                <a:cs typeface="Tahoma" panose="020B0604030504040204" pitchFamily="34" charset="0"/>
              </a:rPr>
              <a:t> </a:t>
            </a:r>
            <a:r>
              <a:rPr lang="sl-SI" sz="1200" b="1" i="0" dirty="0" err="1">
                <a:solidFill>
                  <a:srgbClr val="00467D"/>
                </a:solidFill>
                <a:effectLst/>
                <a:ea typeface="Tahoma" panose="020B0604030504040204" pitchFamily="34" charset="0"/>
                <a:cs typeface="Tahoma" panose="020B0604030504040204" pitchFamily="34" charset="0"/>
              </a:rPr>
              <a:t>Advisory</a:t>
            </a:r>
            <a:r>
              <a:rPr lang="sl-SI" sz="1200" b="1" i="0" dirty="0">
                <a:solidFill>
                  <a:srgbClr val="00467D"/>
                </a:solidFill>
                <a:effectLst/>
                <a:ea typeface="Tahoma" panose="020B0604030504040204" pitchFamily="34" charset="0"/>
                <a:cs typeface="Tahoma" panose="020B0604030504040204" pitchFamily="34" charset="0"/>
              </a:rPr>
              <a:t> </a:t>
            </a:r>
            <a:r>
              <a:rPr lang="sl-SI" sz="1200" b="0" i="0" dirty="0">
                <a:solidFill>
                  <a:srgbClr val="00467D"/>
                </a:solidFill>
                <a:effectLst/>
                <a:ea typeface="Tahoma" panose="020B0604030504040204" pitchFamily="34" charset="0"/>
                <a:cs typeface="Tahoma" panose="020B0604030504040204" pitchFamily="34" charset="0"/>
              </a:rPr>
              <a:t>poleg  tega pripravlja študijo o dostopu do finančnih pogojev za podjetja, ki jih vodijo ženske in dostopu do tržnih priložnosti za vlagateljice, kar bo izboljšalo bazo podatkov za potencialne produkte in druge možnosti za ukrepanje. </a:t>
            </a:r>
          </a:p>
          <a:p>
            <a:endParaRPr lang="sl-SI" dirty="0"/>
          </a:p>
        </p:txBody>
      </p:sp>
      <p:sp>
        <p:nvSpPr>
          <p:cNvPr id="4" name="Slide Number Placeholder 3"/>
          <p:cNvSpPr>
            <a:spLocks noGrp="1"/>
          </p:cNvSpPr>
          <p:nvPr>
            <p:ph type="sldNum" sz="quarter" idx="5"/>
          </p:nvPr>
        </p:nvSpPr>
        <p:spPr/>
        <p:txBody>
          <a:bodyPr/>
          <a:lstStyle/>
          <a:p>
            <a:fld id="{E69F5A37-BEDD-449E-BBD4-E40C43C27949}" type="slidenum">
              <a:rPr lang="sl-SI" smtClean="0"/>
              <a:t>10</a:t>
            </a:fld>
            <a:endParaRPr lang="sl-SI"/>
          </a:p>
        </p:txBody>
      </p:sp>
    </p:spTree>
    <p:extLst>
      <p:ext uri="{BB962C8B-B14F-4D97-AF65-F5344CB8AC3E}">
        <p14:creationId xmlns:p14="http://schemas.microsoft.com/office/powerpoint/2010/main" val="195817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mailto:financiranje@sid.si" TargetMode="External"/><Relationship Id="rId13" Type="http://schemas.openxmlformats.org/officeDocument/2006/relationships/hyperlink" Target="http://www.skladiskladov.si/" TargetMode="External"/><Relationship Id="rId3" Type="http://schemas.openxmlformats.org/officeDocument/2006/relationships/image" Target="../media/image3.png"/><Relationship Id="rId7" Type="http://schemas.openxmlformats.org/officeDocument/2006/relationships/image" Target="../media/image21.svg"/><Relationship Id="rId12" Type="http://schemas.openxmlformats.org/officeDocument/2006/relationships/hyperlink" Target="http://www.sid.si/"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19.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hyperlink" Target="mailto:zavarovanje@sid.si" TargetMode="External"/><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enterprise-ireland.com/en/funding-supports/company/hpsu-funding/competitive-start-fund-women-enterpreneurship.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67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0EE6C-957E-4403-BE85-C20E82DD4A20}"/>
              </a:ext>
            </a:extLst>
          </p:cNvPr>
          <p:cNvPicPr>
            <a:picLocks noChangeAspect="1"/>
          </p:cNvPicPr>
          <p:nvPr/>
        </p:nvPicPr>
        <p:blipFill>
          <a:blip r:embed="rId3"/>
          <a:stretch>
            <a:fillRect/>
          </a:stretch>
        </p:blipFill>
        <p:spPr>
          <a:xfrm>
            <a:off x="0" y="0"/>
            <a:ext cx="18288000" cy="6286500"/>
          </a:xfrm>
          <a:prstGeom prst="rect">
            <a:avLst/>
          </a:prstGeom>
        </p:spPr>
      </p:pic>
      <p:pic>
        <p:nvPicPr>
          <p:cNvPr id="10" name="Picture 2">
            <a:extLst>
              <a:ext uri="{FF2B5EF4-FFF2-40B4-BE49-F238E27FC236}">
                <a16:creationId xmlns:a16="http://schemas.microsoft.com/office/drawing/2014/main" id="{41A5E97C-C354-403C-AC31-8C8AE15BDDF8}"/>
              </a:ext>
            </a:extLst>
          </p:cNvPr>
          <p:cNvPicPr>
            <a:picLocks noChangeAspect="1"/>
          </p:cNvPicPr>
          <p:nvPr/>
        </p:nvPicPr>
        <p:blipFill>
          <a:blip r:embed="rId4"/>
          <a:srcRect/>
          <a:stretch>
            <a:fillRect/>
          </a:stretch>
        </p:blipFill>
        <p:spPr>
          <a:xfrm>
            <a:off x="-7374" y="0"/>
            <a:ext cx="6286499" cy="6286499"/>
          </a:xfrm>
          <a:prstGeom prst="rect">
            <a:avLst/>
          </a:prstGeom>
        </p:spPr>
      </p:pic>
      <p:pic>
        <p:nvPicPr>
          <p:cNvPr id="4" name="Picture 4"/>
          <p:cNvPicPr>
            <a:picLocks noChangeAspect="1"/>
          </p:cNvPicPr>
          <p:nvPr/>
        </p:nvPicPr>
        <p:blipFill>
          <a:blip r:embed="rId5"/>
          <a:srcRect/>
          <a:stretch>
            <a:fillRect/>
          </a:stretch>
        </p:blipFill>
        <p:spPr>
          <a:xfrm>
            <a:off x="13185610" y="8688154"/>
            <a:ext cx="4159144" cy="769441"/>
          </a:xfrm>
          <a:prstGeom prst="rect">
            <a:avLst/>
          </a:prstGeom>
        </p:spPr>
      </p:pic>
      <p:sp>
        <p:nvSpPr>
          <p:cNvPr id="18" name="TextBox 18"/>
          <p:cNvSpPr txBox="1"/>
          <p:nvPr/>
        </p:nvSpPr>
        <p:spPr>
          <a:xfrm>
            <a:off x="454452" y="7985880"/>
            <a:ext cx="11649346" cy="1389483"/>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l-SI" sz="3600" b="1" i="0" u="none" strike="noStrike" kern="120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Natalija Stošicki</a:t>
            </a:r>
          </a:p>
          <a:p>
            <a:pPr marL="0" marR="0" lvl="0" indent="0" algn="l" defTabSz="914400" rtl="0" eaLnBrk="1" fontAlgn="auto" latinLnBrk="0" hangingPunct="1">
              <a:lnSpc>
                <a:spcPct val="150000"/>
              </a:lnSpc>
              <a:spcBef>
                <a:spcPts val="0"/>
              </a:spcBef>
              <a:spcAft>
                <a:spcPts val="0"/>
              </a:spcAft>
              <a:buClrTx/>
              <a:buSzTx/>
              <a:buFontTx/>
              <a:buNone/>
              <a:tabLst/>
              <a:defRPr/>
            </a:pPr>
            <a:r>
              <a:rPr lang="sl-SI" sz="2800" dirty="0">
                <a:solidFill>
                  <a:srgbClr val="FFFFFF"/>
                </a:solidFill>
                <a:latin typeface="Tahoma" panose="020B0604030504040204" pitchFamily="34" charset="0"/>
                <a:ea typeface="Tahoma" panose="020B0604030504040204" pitchFamily="34" charset="0"/>
                <a:cs typeface="Tahoma" panose="020B0604030504040204" pitchFamily="34" charset="0"/>
              </a:rPr>
              <a:t>D</a:t>
            </a:r>
            <a:r>
              <a:rPr kumimoji="0" lang="sl-SI" sz="2800" i="0" u="none" strike="noStrike" kern="120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an ženskega podjetništva, Vransko, 08. 04. 2022</a:t>
            </a:r>
            <a:endParaRPr kumimoji="0" lang="sl-SI" sz="3200" i="0" u="none" strike="noStrike" kern="1200" cap="none" spc="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7"/>
          <p:cNvSpPr txBox="1"/>
          <p:nvPr/>
        </p:nvSpPr>
        <p:spPr>
          <a:xfrm>
            <a:off x="7162800" y="3117439"/>
            <a:ext cx="12306300" cy="1538883"/>
          </a:xfrm>
          <a:prstGeom prst="rect">
            <a:avLst/>
          </a:prstGeom>
        </p:spPr>
        <p:txBody>
          <a:bodyPr wrap="square" lIns="0" tIns="0" rIns="0" bIns="0" rtlCol="0" anchor="t">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sl-SI" sz="6500" b="1" i="0" u="none" strike="noStrike" kern="1200" cap="none" spc="-120"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Kako EU spodbuja žensko podjetništvo?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337" y="0"/>
            <a:ext cx="18288000" cy="1500969"/>
            <a:chOff x="0" y="0"/>
            <a:chExt cx="6252776" cy="718313"/>
          </a:xfrm>
          <a:solidFill>
            <a:srgbClr val="00467D"/>
          </a:solidFill>
        </p:grpSpPr>
        <p:sp>
          <p:nvSpPr>
            <p:cNvPr id="3" name="Freeform 3"/>
            <p:cNvSpPr/>
            <p:nvPr/>
          </p:nvSpPr>
          <p:spPr>
            <a:xfrm>
              <a:off x="0" y="0"/>
              <a:ext cx="6252775" cy="718313"/>
            </a:xfrm>
            <a:custGeom>
              <a:avLst/>
              <a:gdLst/>
              <a:ahLst/>
              <a:cxnLst/>
              <a:rect l="l" t="t" r="r" b="b"/>
              <a:pathLst>
                <a:path w="6252775" h="718313">
                  <a:moveTo>
                    <a:pt x="0" y="0"/>
                  </a:moveTo>
                  <a:lnTo>
                    <a:pt x="6252775" y="0"/>
                  </a:lnTo>
                  <a:lnTo>
                    <a:pt x="6252775" y="718313"/>
                  </a:lnTo>
                  <a:lnTo>
                    <a:pt x="0" y="718313"/>
                  </a:lnTo>
                  <a:close/>
                </a:path>
              </a:pathLst>
            </a:custGeom>
            <a:grpFill/>
          </p:spPr>
        </p:sp>
      </p:grpSp>
      <p:sp>
        <p:nvSpPr>
          <p:cNvPr id="6" name="TextBox 6"/>
          <p:cNvSpPr txBox="1"/>
          <p:nvPr/>
        </p:nvSpPr>
        <p:spPr>
          <a:xfrm>
            <a:off x="527027" y="1500969"/>
            <a:ext cx="16003110" cy="287899"/>
          </a:xfrm>
          <a:prstGeom prst="rect">
            <a:avLst/>
          </a:prstGeom>
        </p:spPr>
        <p:txBody>
          <a:bodyPr lIns="0" tIns="0" rIns="0" bIns="0" rtlCol="0" anchor="t">
            <a:spAutoFit/>
          </a:bodyPr>
          <a:lstStyle/>
          <a:p>
            <a:pPr defTabSz="914445">
              <a:lnSpc>
                <a:spcPts val="2520"/>
              </a:lnSpc>
              <a:spcBef>
                <a:spcPct val="0"/>
              </a:spcBef>
              <a:defRPr/>
            </a:pPr>
            <a:endParaRPr lang="sl-SI">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5">
            <a:extLst>
              <a:ext uri="{FF2B5EF4-FFF2-40B4-BE49-F238E27FC236}">
                <a16:creationId xmlns:a16="http://schemas.microsoft.com/office/drawing/2014/main" id="{27EBD38E-1AD9-46A1-A816-CEC3BD4F0F3A}"/>
              </a:ext>
            </a:extLst>
          </p:cNvPr>
          <p:cNvSpPr txBox="1">
            <a:spLocks/>
          </p:cNvSpPr>
          <p:nvPr/>
        </p:nvSpPr>
        <p:spPr>
          <a:xfrm>
            <a:off x="33337" y="36541"/>
            <a:ext cx="170307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4000" b="1" spc="-107" dirty="0">
                <a:solidFill>
                  <a:schemeClr val="bg1"/>
                </a:solidFill>
                <a:latin typeface="Tahoma" panose="020B0604030504040204" pitchFamily="34" charset="0"/>
                <a:ea typeface="Tahoma" panose="020B0604030504040204" pitchFamily="34" charset="0"/>
                <a:cs typeface="Tahoma" panose="020B0604030504040204" pitchFamily="34" charset="0"/>
              </a:rPr>
              <a:t>Skupina EIB pomaga pri premostitvi vrzeli v financiranju za podjetja, ki jih vodijo ženske v celotnem življenjskem ciklu</a:t>
            </a:r>
          </a:p>
        </p:txBody>
      </p:sp>
      <p:pic>
        <p:nvPicPr>
          <p:cNvPr id="11" name="Picture 10">
            <a:extLst>
              <a:ext uri="{FF2B5EF4-FFF2-40B4-BE49-F238E27FC236}">
                <a16:creationId xmlns:a16="http://schemas.microsoft.com/office/drawing/2014/main" id="{1C16F443-C8E1-4973-AAE6-5CB113924EF2}"/>
              </a:ext>
            </a:extLst>
          </p:cNvPr>
          <p:cNvPicPr>
            <a:picLocks noChangeAspect="1"/>
          </p:cNvPicPr>
          <p:nvPr/>
        </p:nvPicPr>
        <p:blipFill>
          <a:blip r:embed="rId3"/>
          <a:stretch>
            <a:fillRect/>
          </a:stretch>
        </p:blipFill>
        <p:spPr>
          <a:xfrm>
            <a:off x="9525" y="1561322"/>
            <a:ext cx="18211800" cy="8292026"/>
          </a:xfrm>
          <a:prstGeom prst="rect">
            <a:avLst/>
          </a:prstGeom>
        </p:spPr>
      </p:pic>
      <p:sp>
        <p:nvSpPr>
          <p:cNvPr id="12" name="TextBox 11">
            <a:extLst>
              <a:ext uri="{FF2B5EF4-FFF2-40B4-BE49-F238E27FC236}">
                <a16:creationId xmlns:a16="http://schemas.microsoft.com/office/drawing/2014/main" id="{17E0F859-EC0B-4166-A419-FA4562EF1256}"/>
              </a:ext>
            </a:extLst>
          </p:cNvPr>
          <p:cNvSpPr txBox="1"/>
          <p:nvPr/>
        </p:nvSpPr>
        <p:spPr>
          <a:xfrm>
            <a:off x="42862" y="9885962"/>
            <a:ext cx="15627569" cy="373757"/>
          </a:xfrm>
          <a:prstGeom prst="rect">
            <a:avLst/>
          </a:prstGeom>
          <a:noFill/>
        </p:spPr>
        <p:txBody>
          <a:bodyPr wrap="square">
            <a:spAutoFit/>
          </a:bodyPr>
          <a:lstStyle/>
          <a:p>
            <a:pPr algn="just">
              <a:lnSpc>
                <a:spcPct val="107000"/>
              </a:lnSpc>
              <a:spcAft>
                <a:spcPts val="800"/>
              </a:spcAft>
            </a:pPr>
            <a:r>
              <a:rPr lang="sl-SI" sz="1800" dirty="0">
                <a:solidFill>
                  <a:srgbClr val="00467D"/>
                </a:solidFill>
                <a:effectLst/>
                <a:latin typeface="+mj-lt"/>
                <a:ea typeface="Calibri" panose="020F0502020204030204" pitchFamily="34" charset="0"/>
                <a:cs typeface="Times New Roman" panose="02020603050405020304" pitchFamily="18" charset="0"/>
              </a:rPr>
              <a:t>Vir: EIB 2021: </a:t>
            </a:r>
            <a:r>
              <a:rPr lang="sl-SI" sz="1800" dirty="0" err="1">
                <a:solidFill>
                  <a:srgbClr val="00467D"/>
                </a:solidFill>
                <a:effectLst/>
                <a:latin typeface="+mj-lt"/>
                <a:ea typeface="Calibri" panose="020F0502020204030204" pitchFamily="34" charset="0"/>
                <a:cs typeface="Times New Roman" panose="02020603050405020304" pitchFamily="18" charset="0"/>
              </a:rPr>
              <a:t>Shiva</a:t>
            </a:r>
            <a:r>
              <a:rPr lang="sl-SI" sz="1800" dirty="0">
                <a:solidFill>
                  <a:srgbClr val="00467D"/>
                </a:solidFill>
                <a:effectLst/>
                <a:latin typeface="+mj-lt"/>
                <a:ea typeface="Calibri" panose="020F0502020204030204" pitchFamily="34" charset="0"/>
                <a:cs typeface="Times New Roman" panose="02020603050405020304" pitchFamily="18" charset="0"/>
              </a:rPr>
              <a:t> </a:t>
            </a:r>
            <a:r>
              <a:rPr lang="sl-SI" sz="1800" dirty="0" err="1">
                <a:solidFill>
                  <a:srgbClr val="00467D"/>
                </a:solidFill>
                <a:effectLst/>
                <a:latin typeface="+mj-lt"/>
                <a:ea typeface="Calibri" panose="020F0502020204030204" pitchFamily="34" charset="0"/>
                <a:cs typeface="Times New Roman" panose="02020603050405020304" pitchFamily="18" charset="0"/>
              </a:rPr>
              <a:t>Dustdar</a:t>
            </a:r>
            <a:r>
              <a:rPr lang="sl-SI" sz="1800" dirty="0">
                <a:solidFill>
                  <a:srgbClr val="00467D"/>
                </a:solidFill>
                <a:effectLst/>
                <a:latin typeface="+mj-lt"/>
                <a:ea typeface="Calibri" panose="020F0502020204030204" pitchFamily="34" charset="0"/>
                <a:cs typeface="Times New Roman" panose="02020603050405020304" pitchFamily="18" charset="0"/>
              </a:rPr>
              <a:t>: </a:t>
            </a:r>
            <a:r>
              <a:rPr lang="sl-SI" sz="1800" dirty="0" err="1">
                <a:solidFill>
                  <a:srgbClr val="00467D"/>
                </a:solidFill>
                <a:effectLst/>
                <a:latin typeface="+mj-lt"/>
                <a:ea typeface="Calibri" panose="020F0502020204030204" pitchFamily="34" charset="0"/>
                <a:cs typeface="Times New Roman" panose="02020603050405020304" pitchFamily="18" charset="0"/>
              </a:rPr>
              <a:t>Funding</a:t>
            </a:r>
            <a:r>
              <a:rPr lang="sl-SI" sz="1800" dirty="0">
                <a:solidFill>
                  <a:srgbClr val="00467D"/>
                </a:solidFill>
                <a:effectLst/>
                <a:latin typeface="+mj-lt"/>
                <a:ea typeface="Calibri" panose="020F0502020204030204" pitchFamily="34" charset="0"/>
                <a:cs typeface="Times New Roman" panose="02020603050405020304" pitchFamily="18" charset="0"/>
              </a:rPr>
              <a:t> </a:t>
            </a:r>
            <a:r>
              <a:rPr lang="sl-SI" sz="1800" dirty="0" err="1">
                <a:solidFill>
                  <a:srgbClr val="00467D"/>
                </a:solidFill>
                <a:effectLst/>
                <a:latin typeface="+mj-lt"/>
                <a:ea typeface="Calibri" panose="020F0502020204030204" pitchFamily="34" charset="0"/>
                <a:cs typeface="Times New Roman" panose="02020603050405020304" pitchFamily="18" charset="0"/>
              </a:rPr>
              <a:t>Women</a:t>
            </a:r>
            <a:r>
              <a:rPr lang="sl-SI" sz="1800" dirty="0">
                <a:solidFill>
                  <a:srgbClr val="00467D"/>
                </a:solidFill>
                <a:effectLst/>
                <a:latin typeface="+mj-lt"/>
                <a:ea typeface="Calibri" panose="020F0502020204030204" pitchFamily="34" charset="0"/>
                <a:cs typeface="Times New Roman" panose="02020603050405020304" pitchFamily="18" charset="0"/>
              </a:rPr>
              <a:t> </a:t>
            </a:r>
            <a:r>
              <a:rPr lang="sl-SI" sz="1800" dirty="0" err="1">
                <a:solidFill>
                  <a:srgbClr val="00467D"/>
                </a:solidFill>
                <a:effectLst/>
                <a:latin typeface="+mj-lt"/>
                <a:ea typeface="Calibri" panose="020F0502020204030204" pitchFamily="34" charset="0"/>
                <a:cs typeface="Times New Roman" panose="02020603050405020304" pitchFamily="18" charset="0"/>
              </a:rPr>
              <a:t>Entrepreneurs</a:t>
            </a:r>
            <a:r>
              <a:rPr lang="sl-SI" sz="1800" dirty="0">
                <a:solidFill>
                  <a:srgbClr val="00467D"/>
                </a:solidFill>
                <a:effectLst/>
                <a:latin typeface="+mj-lt"/>
                <a:ea typeface="Calibri" panose="020F0502020204030204" pitchFamily="34" charset="0"/>
                <a:cs typeface="Times New Roman" panose="02020603050405020304" pitchFamily="18" charset="0"/>
              </a:rPr>
              <a:t> </a:t>
            </a:r>
            <a:r>
              <a:rPr lang="sl-SI" sz="1800" dirty="0" err="1">
                <a:solidFill>
                  <a:srgbClr val="00467D"/>
                </a:solidFill>
                <a:effectLst/>
                <a:latin typeface="+mj-lt"/>
                <a:ea typeface="Calibri" panose="020F0502020204030204" pitchFamily="34" charset="0"/>
                <a:cs typeface="Times New Roman" panose="02020603050405020304" pitchFamily="18" charset="0"/>
              </a:rPr>
              <a:t>Through</a:t>
            </a:r>
            <a:r>
              <a:rPr lang="sl-SI" sz="1800" dirty="0">
                <a:solidFill>
                  <a:srgbClr val="00467D"/>
                </a:solidFill>
                <a:effectLst/>
                <a:latin typeface="+mj-lt"/>
                <a:ea typeface="Calibri" panose="020F0502020204030204" pitchFamily="34" charset="0"/>
                <a:cs typeface="Times New Roman" panose="02020603050405020304" pitchFamily="18" charset="0"/>
              </a:rPr>
              <a:t> MFF 2021-2021. EU </a:t>
            </a:r>
            <a:r>
              <a:rPr lang="sl-SI" sz="1800" dirty="0" err="1">
                <a:solidFill>
                  <a:srgbClr val="00467D"/>
                </a:solidFill>
                <a:effectLst/>
                <a:latin typeface="+mj-lt"/>
                <a:ea typeface="Calibri" panose="020F0502020204030204" pitchFamily="34" charset="0"/>
                <a:cs typeface="Times New Roman" panose="02020603050405020304" pitchFamily="18" charset="0"/>
              </a:rPr>
              <a:t>Parliament</a:t>
            </a:r>
            <a:r>
              <a:rPr lang="sl-SI" sz="1800" dirty="0">
                <a:solidFill>
                  <a:srgbClr val="00467D"/>
                </a:solidFill>
                <a:effectLst/>
                <a:latin typeface="+mj-lt"/>
                <a:ea typeface="Calibri" panose="020F0502020204030204" pitchFamily="34" charset="0"/>
                <a:cs typeface="Times New Roman" panose="02020603050405020304" pitchFamily="18" charset="0"/>
              </a:rPr>
              <a:t> </a:t>
            </a:r>
            <a:r>
              <a:rPr lang="sl-SI" sz="1800" dirty="0" err="1">
                <a:solidFill>
                  <a:srgbClr val="00467D"/>
                </a:solidFill>
                <a:effectLst/>
                <a:latin typeface="+mj-lt"/>
                <a:ea typeface="Calibri" panose="020F0502020204030204" pitchFamily="34" charset="0"/>
                <a:cs typeface="Times New Roman" panose="02020603050405020304" pitchFamily="18" charset="0"/>
              </a:rPr>
              <a:t>hearing</a:t>
            </a:r>
            <a:r>
              <a:rPr lang="sl-SI" sz="1800" dirty="0">
                <a:solidFill>
                  <a:srgbClr val="00467D"/>
                </a:solidFill>
                <a:effectLst/>
                <a:latin typeface="+mj-lt"/>
                <a:ea typeface="Calibri" panose="020F0502020204030204" pitchFamily="34" charset="0"/>
                <a:cs typeface="Times New Roman" panose="02020603050405020304" pitchFamily="18" charset="0"/>
              </a:rPr>
              <a:t> </a:t>
            </a:r>
            <a:r>
              <a:rPr lang="sl-SI" sz="1800" dirty="0" err="1">
                <a:solidFill>
                  <a:srgbClr val="00467D"/>
                </a:solidFill>
                <a:effectLst/>
                <a:latin typeface="+mj-lt"/>
                <a:ea typeface="Calibri" panose="020F0502020204030204" pitchFamily="34" charset="0"/>
                <a:cs typeface="Times New Roman" panose="02020603050405020304" pitchFamily="18" charset="0"/>
              </a:rPr>
              <a:t>Women</a:t>
            </a:r>
            <a:r>
              <a:rPr lang="sl-SI" sz="1800" dirty="0">
                <a:solidFill>
                  <a:srgbClr val="00467D"/>
                </a:solidFill>
                <a:effectLst/>
                <a:latin typeface="+mj-lt"/>
                <a:ea typeface="Calibri" panose="020F0502020204030204" pitchFamily="34" charset="0"/>
                <a:cs typeface="Times New Roman" panose="02020603050405020304" pitchFamily="18" charset="0"/>
              </a:rPr>
              <a:t> &amp; </a:t>
            </a:r>
            <a:r>
              <a:rPr lang="sl-SI" sz="1800" dirty="0" err="1">
                <a:solidFill>
                  <a:srgbClr val="00467D"/>
                </a:solidFill>
                <a:effectLst/>
                <a:latin typeface="+mj-lt"/>
                <a:ea typeface="Calibri" panose="020F0502020204030204" pitchFamily="34" charset="0"/>
                <a:cs typeface="Times New Roman" panose="02020603050405020304" pitchFamily="18" charset="0"/>
              </a:rPr>
              <a:t>Investmen</a:t>
            </a:r>
            <a:r>
              <a:rPr lang="sl-SI" sz="1800" dirty="0">
                <a:solidFill>
                  <a:srgbClr val="00467D"/>
                </a:solidFill>
                <a:effectLst/>
                <a:latin typeface="+mj-lt"/>
                <a:ea typeface="Calibri" panose="020F0502020204030204" pitchFamily="34" charset="0"/>
                <a:cs typeface="Times New Roman" panose="02020603050405020304" pitchFamily="18" charset="0"/>
              </a:rPr>
              <a:t>. April 19, 2021. </a:t>
            </a:r>
          </a:p>
        </p:txBody>
      </p:sp>
    </p:spTree>
    <p:extLst>
      <p:ext uri="{BB962C8B-B14F-4D97-AF65-F5344CB8AC3E}">
        <p14:creationId xmlns:p14="http://schemas.microsoft.com/office/powerpoint/2010/main" val="116613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337" y="0"/>
            <a:ext cx="18288000" cy="1500969"/>
            <a:chOff x="0" y="0"/>
            <a:chExt cx="6252776" cy="718313"/>
          </a:xfrm>
          <a:solidFill>
            <a:srgbClr val="00467D"/>
          </a:solidFill>
        </p:grpSpPr>
        <p:sp>
          <p:nvSpPr>
            <p:cNvPr id="3" name="Freeform 3"/>
            <p:cNvSpPr/>
            <p:nvPr/>
          </p:nvSpPr>
          <p:spPr>
            <a:xfrm>
              <a:off x="0" y="0"/>
              <a:ext cx="6252775" cy="718313"/>
            </a:xfrm>
            <a:custGeom>
              <a:avLst/>
              <a:gdLst/>
              <a:ahLst/>
              <a:cxnLst/>
              <a:rect l="l" t="t" r="r" b="b"/>
              <a:pathLst>
                <a:path w="6252775" h="718313">
                  <a:moveTo>
                    <a:pt x="0" y="0"/>
                  </a:moveTo>
                  <a:lnTo>
                    <a:pt x="6252775" y="0"/>
                  </a:lnTo>
                  <a:lnTo>
                    <a:pt x="6252775" y="718313"/>
                  </a:lnTo>
                  <a:lnTo>
                    <a:pt x="0" y="718313"/>
                  </a:lnTo>
                  <a:close/>
                </a:path>
              </a:pathLst>
            </a:custGeom>
            <a:grpFill/>
          </p:spPr>
        </p:sp>
      </p:grpSp>
      <p:sp>
        <p:nvSpPr>
          <p:cNvPr id="6" name="TextBox 6"/>
          <p:cNvSpPr txBox="1"/>
          <p:nvPr/>
        </p:nvSpPr>
        <p:spPr>
          <a:xfrm>
            <a:off x="527027" y="1500969"/>
            <a:ext cx="16003110" cy="287899"/>
          </a:xfrm>
          <a:prstGeom prst="rect">
            <a:avLst/>
          </a:prstGeom>
        </p:spPr>
        <p:txBody>
          <a:bodyPr lIns="0" tIns="0" rIns="0" bIns="0" rtlCol="0" anchor="t">
            <a:spAutoFit/>
          </a:bodyPr>
          <a:lstStyle/>
          <a:p>
            <a:pPr defTabSz="914445">
              <a:lnSpc>
                <a:spcPts val="2520"/>
              </a:lnSpc>
              <a:spcBef>
                <a:spcPct val="0"/>
              </a:spcBef>
              <a:defRPr/>
            </a:pPr>
            <a:endParaRPr lang="sl-SI">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7B124F6E-9CA4-40D2-8C7A-ED2FC8994138}"/>
              </a:ext>
            </a:extLst>
          </p:cNvPr>
          <p:cNvSpPr txBox="1">
            <a:spLocks/>
          </p:cNvSpPr>
          <p:nvPr/>
        </p:nvSpPr>
        <p:spPr>
          <a:xfrm>
            <a:off x="-4763" y="357969"/>
            <a:ext cx="1494157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4000" b="1" spc="-107" dirty="0">
                <a:solidFill>
                  <a:schemeClr val="bg1"/>
                </a:solidFill>
                <a:latin typeface="Tahoma" panose="020B0604030504040204" pitchFamily="34" charset="0"/>
                <a:ea typeface="Tahoma" panose="020B0604030504040204" pitchFamily="34" charset="0"/>
                <a:cs typeface="Tahoma" panose="020B0604030504040204" pitchFamily="34" charset="0"/>
              </a:rPr>
              <a:t>Primeri skladov, s fokusom vlaganj v podjetja podjetnic</a:t>
            </a:r>
          </a:p>
        </p:txBody>
      </p:sp>
      <p:pic>
        <p:nvPicPr>
          <p:cNvPr id="9" name="Picture 8">
            <a:extLst>
              <a:ext uri="{FF2B5EF4-FFF2-40B4-BE49-F238E27FC236}">
                <a16:creationId xmlns:a16="http://schemas.microsoft.com/office/drawing/2014/main" id="{662D31B9-BE85-4F26-9470-8E45588CFAC0}"/>
              </a:ext>
            </a:extLst>
          </p:cNvPr>
          <p:cNvPicPr>
            <a:picLocks noChangeAspect="1"/>
          </p:cNvPicPr>
          <p:nvPr/>
        </p:nvPicPr>
        <p:blipFill>
          <a:blip r:embed="rId3"/>
          <a:stretch>
            <a:fillRect/>
          </a:stretch>
        </p:blipFill>
        <p:spPr>
          <a:xfrm>
            <a:off x="569740" y="1731612"/>
            <a:ext cx="4286250" cy="1133475"/>
          </a:xfrm>
          <a:prstGeom prst="rect">
            <a:avLst/>
          </a:prstGeom>
        </p:spPr>
      </p:pic>
      <p:pic>
        <p:nvPicPr>
          <p:cNvPr id="4" name="Picture 3">
            <a:extLst>
              <a:ext uri="{FF2B5EF4-FFF2-40B4-BE49-F238E27FC236}">
                <a16:creationId xmlns:a16="http://schemas.microsoft.com/office/drawing/2014/main" id="{ED46084E-1CC9-4A3B-8365-CAEA83925FC4}"/>
              </a:ext>
            </a:extLst>
          </p:cNvPr>
          <p:cNvPicPr>
            <a:picLocks noChangeAspect="1"/>
          </p:cNvPicPr>
          <p:nvPr/>
        </p:nvPicPr>
        <p:blipFill>
          <a:blip r:embed="rId4"/>
          <a:stretch>
            <a:fillRect/>
          </a:stretch>
        </p:blipFill>
        <p:spPr>
          <a:xfrm>
            <a:off x="6705283" y="1731612"/>
            <a:ext cx="3657917" cy="1219306"/>
          </a:xfrm>
          <a:prstGeom prst="rect">
            <a:avLst/>
          </a:prstGeom>
        </p:spPr>
      </p:pic>
      <p:pic>
        <p:nvPicPr>
          <p:cNvPr id="13" name="Content Placeholder 8">
            <a:extLst>
              <a:ext uri="{FF2B5EF4-FFF2-40B4-BE49-F238E27FC236}">
                <a16:creationId xmlns:a16="http://schemas.microsoft.com/office/drawing/2014/main" id="{4EA4F10B-2D3F-48BE-A644-17AE327EC1A3}"/>
              </a:ext>
            </a:extLst>
          </p:cNvPr>
          <p:cNvPicPr>
            <a:picLocks noChangeAspect="1"/>
          </p:cNvPicPr>
          <p:nvPr/>
        </p:nvPicPr>
        <p:blipFill>
          <a:blip r:embed="rId5"/>
          <a:stretch>
            <a:fillRect/>
          </a:stretch>
        </p:blipFill>
        <p:spPr>
          <a:xfrm>
            <a:off x="12798425" y="2865087"/>
            <a:ext cx="4041775" cy="2393950"/>
          </a:xfrm>
          <a:prstGeom prst="rect">
            <a:avLst/>
          </a:prstGeom>
        </p:spPr>
      </p:pic>
      <p:pic>
        <p:nvPicPr>
          <p:cNvPr id="14" name="Picture 13">
            <a:extLst>
              <a:ext uri="{FF2B5EF4-FFF2-40B4-BE49-F238E27FC236}">
                <a16:creationId xmlns:a16="http://schemas.microsoft.com/office/drawing/2014/main" id="{C6EAB6B0-CAA9-4010-B289-C1A22FAB830C}"/>
              </a:ext>
            </a:extLst>
          </p:cNvPr>
          <p:cNvPicPr>
            <a:picLocks noChangeAspect="1"/>
          </p:cNvPicPr>
          <p:nvPr/>
        </p:nvPicPr>
        <p:blipFill>
          <a:blip r:embed="rId6"/>
          <a:stretch>
            <a:fillRect/>
          </a:stretch>
        </p:blipFill>
        <p:spPr>
          <a:xfrm>
            <a:off x="12722225" y="1775480"/>
            <a:ext cx="4041775" cy="1102995"/>
          </a:xfrm>
          <a:prstGeom prst="rect">
            <a:avLst/>
          </a:prstGeom>
        </p:spPr>
      </p:pic>
      <p:sp>
        <p:nvSpPr>
          <p:cNvPr id="15" name="AutoShape 14">
            <a:extLst>
              <a:ext uri="{FF2B5EF4-FFF2-40B4-BE49-F238E27FC236}">
                <a16:creationId xmlns:a16="http://schemas.microsoft.com/office/drawing/2014/main" id="{812C3E25-C24D-4092-A47D-DD5BBC9CD058}"/>
              </a:ext>
            </a:extLst>
          </p:cNvPr>
          <p:cNvSpPr/>
          <p:nvPr/>
        </p:nvSpPr>
        <p:spPr>
          <a:xfrm flipH="1" flipV="1">
            <a:off x="11887200" y="1858937"/>
            <a:ext cx="0" cy="8070093"/>
          </a:xfrm>
          <a:prstGeom prst="line">
            <a:avLst/>
          </a:prstGeom>
          <a:ln w="9525" cap="rnd">
            <a:solidFill>
              <a:srgbClr val="AF231E"/>
            </a:solidFill>
            <a:prstDash val="solid"/>
            <a:headEnd type="none" w="sm" len="sm"/>
            <a:tailEnd type="none" w="sm" len="sm"/>
          </a:ln>
        </p:spPr>
      </p:sp>
      <p:sp>
        <p:nvSpPr>
          <p:cNvPr id="16" name="AutoShape 14">
            <a:extLst>
              <a:ext uri="{FF2B5EF4-FFF2-40B4-BE49-F238E27FC236}">
                <a16:creationId xmlns:a16="http://schemas.microsoft.com/office/drawing/2014/main" id="{9B2BDD95-CE5B-4924-8B4F-D0F746C2EA98}"/>
              </a:ext>
            </a:extLst>
          </p:cNvPr>
          <p:cNvSpPr/>
          <p:nvPr/>
        </p:nvSpPr>
        <p:spPr>
          <a:xfrm flipV="1">
            <a:off x="5934084" y="1731612"/>
            <a:ext cx="9516" cy="8197418"/>
          </a:xfrm>
          <a:prstGeom prst="line">
            <a:avLst/>
          </a:prstGeom>
          <a:ln w="9525" cap="rnd">
            <a:solidFill>
              <a:srgbClr val="AF231E"/>
            </a:solidFill>
            <a:prstDash val="solid"/>
            <a:headEnd type="none" w="sm" len="sm"/>
            <a:tailEnd type="none" w="sm" len="sm"/>
          </a:ln>
        </p:spPr>
      </p:sp>
      <p:sp>
        <p:nvSpPr>
          <p:cNvPr id="17" name="Content Placeholder 2">
            <a:extLst>
              <a:ext uri="{FF2B5EF4-FFF2-40B4-BE49-F238E27FC236}">
                <a16:creationId xmlns:a16="http://schemas.microsoft.com/office/drawing/2014/main" id="{4707127A-482B-4679-BE3B-265F4303BCDD}"/>
              </a:ext>
            </a:extLst>
          </p:cNvPr>
          <p:cNvSpPr txBox="1">
            <a:spLocks/>
          </p:cNvSpPr>
          <p:nvPr/>
        </p:nvSpPr>
        <p:spPr>
          <a:xfrm>
            <a:off x="262447" y="3389507"/>
            <a:ext cx="5178279" cy="67284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Ustanovljen leta 2014. </a:t>
            </a:r>
          </a:p>
          <a:p>
            <a:pPr marL="0" indent="0">
              <a:buNone/>
            </a:pPr>
            <a:endPar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Osredotoča se na investicije v semenske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seed</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in zagonske faze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early</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stage</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start-up podjetij v New Yorku, San Franciscu in Londonu, ki jih vodijo ženske. </a:t>
            </a:r>
          </a:p>
          <a:p>
            <a:pPr marL="0" indent="0">
              <a:buNone/>
            </a:pPr>
            <a:endPar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Maja 2019 je zaključil s pridobivanjem zavez investitorjev že v drugi tovrstni sklad v višini  27 mio USD (več kot 5-kratno povečanje glede na prvi tovrstni sklad).</a:t>
            </a:r>
          </a:p>
          <a:p>
            <a:pPr marL="0" indent="0">
              <a:buNone/>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v"/>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Ugotovitev/izjava ustanovitelja sklada je, da je z vlaganjem v ženske mogoče doseči velike donose.</a:t>
            </a:r>
          </a:p>
        </p:txBody>
      </p:sp>
      <p:sp>
        <p:nvSpPr>
          <p:cNvPr id="18" name="Content Placeholder 2">
            <a:extLst>
              <a:ext uri="{FF2B5EF4-FFF2-40B4-BE49-F238E27FC236}">
                <a16:creationId xmlns:a16="http://schemas.microsoft.com/office/drawing/2014/main" id="{F68D08CC-9AC9-4582-9045-36170B759786}"/>
              </a:ext>
            </a:extLst>
          </p:cNvPr>
          <p:cNvSpPr txBox="1">
            <a:spLocks/>
          </p:cNvSpPr>
          <p:nvPr/>
        </p:nvSpPr>
        <p:spPr>
          <a:xfrm>
            <a:off x="6463247" y="3467100"/>
            <a:ext cx="4856679" cy="43916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RED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Ventures</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Fund I je leta 2018 ustanovil RED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Capital</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Partners</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Z namenom vlaganja v podjetja z ženskimi soustanoviteljicami v Evropi in Izraelu. </a:t>
            </a:r>
          </a:p>
          <a:p>
            <a:pPr marL="0" indent="0">
              <a:buNone/>
            </a:pPr>
            <a:endPar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Ciljna velikost sklada je € 50 mio, ki bodo uporabljeni za investiranja v tehnološka podjetja  s področja kmetijske in živilske tehnologije, umetne inteligence in digitalnega zdravstva.</a:t>
            </a:r>
          </a:p>
        </p:txBody>
      </p:sp>
      <p:sp>
        <p:nvSpPr>
          <p:cNvPr id="19" name="Content Placeholder 2">
            <a:extLst>
              <a:ext uri="{FF2B5EF4-FFF2-40B4-BE49-F238E27FC236}">
                <a16:creationId xmlns:a16="http://schemas.microsoft.com/office/drawing/2014/main" id="{CFC872CA-6DD7-44C7-8521-54B969778149}"/>
              </a:ext>
            </a:extLst>
          </p:cNvPr>
          <p:cNvSpPr txBox="1">
            <a:spLocks/>
          </p:cNvSpPr>
          <p:nvPr/>
        </p:nvSpPr>
        <p:spPr>
          <a:xfrm>
            <a:off x="12537031" y="5062746"/>
            <a:ext cx="5293768" cy="5055234"/>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2900" indent="-342900">
              <a:buFont typeface="Wingdings" panose="05000000000000000000" pitchFamily="2" charset="2"/>
              <a:buChar char="v"/>
            </a:pPr>
            <a:r>
              <a:rPr lang="sl-SI" sz="22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Junija 2018 vzpostavljen GS sklad s strani Goldman Sachsa.</a:t>
            </a:r>
          </a:p>
          <a:p>
            <a:endParaRPr lang="sl-SI" sz="2200" b="0" i="0" dirty="0">
              <a:solidFill>
                <a:srgbClr val="00467D"/>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sl-SI" sz="22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Namen sklada </a:t>
            </a:r>
          </a:p>
          <a:p>
            <a:r>
              <a:rPr lang="sl-SI" sz="22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Naložbe v zasebna uveljavljena podjetja s potencialom rasti, ki so jih ustanovile, jih imajo v lasti ali jih vodijo ženske ter  za vlaganje v ustanovitev skladov s strani žensk, ki bi jih tudi upravljale.</a:t>
            </a:r>
          </a:p>
          <a:p>
            <a:endParaRPr lang="sl-SI" sz="2200" b="0" i="0" dirty="0">
              <a:solidFill>
                <a:srgbClr val="00467D"/>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v"/>
            </a:pPr>
            <a:r>
              <a:rPr lang="sl-SI" sz="22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Obseg sklada: 500 mio USD. </a:t>
            </a:r>
          </a:p>
          <a:p>
            <a:endParaRPr lang="sl-SI"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907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58317A14-5BD6-4A61-8D57-1D31588BDF8A}"/>
              </a:ext>
            </a:extLst>
          </p:cNvPr>
          <p:cNvSpPr/>
          <p:nvPr/>
        </p:nvSpPr>
        <p:spPr>
          <a:xfrm>
            <a:off x="13639800" y="0"/>
            <a:ext cx="46482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sp>
        <p:nvSpPr>
          <p:cNvPr id="2" name="Title 1">
            <a:extLst>
              <a:ext uri="{FF2B5EF4-FFF2-40B4-BE49-F238E27FC236}">
                <a16:creationId xmlns:a16="http://schemas.microsoft.com/office/drawing/2014/main" id="{02A63830-3125-47A0-9994-BFD4CFD41DC5}"/>
              </a:ext>
            </a:extLst>
          </p:cNvPr>
          <p:cNvSpPr>
            <a:spLocks noGrp="1"/>
          </p:cNvSpPr>
          <p:nvPr>
            <p:ph type="title"/>
          </p:nvPr>
        </p:nvSpPr>
        <p:spPr>
          <a:xfrm>
            <a:off x="457200" y="274638"/>
            <a:ext cx="12344400" cy="1325562"/>
          </a:xfrm>
        </p:spPr>
        <p:txBody>
          <a:bodyPr>
            <a:normAutofit fontScale="90000"/>
          </a:bodyPr>
          <a:lstStyle/>
          <a:p>
            <a:r>
              <a:rPr lang="sl-SI" b="1" spc="-107" dirty="0">
                <a:solidFill>
                  <a:srgbClr val="00467D"/>
                </a:solidFill>
                <a:latin typeface="Tahoma" panose="020B0604030504040204" pitchFamily="34" charset="0"/>
                <a:ea typeface="Tahoma" panose="020B0604030504040204" pitchFamily="34" charset="0"/>
                <a:cs typeface="Tahoma" panose="020B0604030504040204" pitchFamily="34" charset="0"/>
              </a:rPr>
              <a:t>Pet najboljših držav med državami članicami EU glede na skupno vrednost financiranja serije C za podjetja, ki jih vodijo ženske </a:t>
            </a:r>
          </a:p>
        </p:txBody>
      </p:sp>
      <p:sp>
        <p:nvSpPr>
          <p:cNvPr id="3" name="Content Placeholder 2">
            <a:extLst>
              <a:ext uri="{FF2B5EF4-FFF2-40B4-BE49-F238E27FC236}">
                <a16:creationId xmlns:a16="http://schemas.microsoft.com/office/drawing/2014/main" id="{557B7A48-596F-4FCF-A18D-585969D6F06D}"/>
              </a:ext>
            </a:extLst>
          </p:cNvPr>
          <p:cNvSpPr>
            <a:spLocks noGrp="1"/>
          </p:cNvSpPr>
          <p:nvPr>
            <p:ph idx="1"/>
          </p:nvPr>
        </p:nvSpPr>
        <p:spPr>
          <a:xfrm>
            <a:off x="0" y="2019300"/>
            <a:ext cx="13258800" cy="8267700"/>
          </a:xfrm>
        </p:spPr>
        <p:txBody>
          <a:bodyPr>
            <a:noAutofit/>
          </a:bodyPr>
          <a:lstStyle/>
          <a:p>
            <a:pPr>
              <a:buFont typeface="Wingdings" panose="05000000000000000000" pitchFamily="2" charset="2"/>
              <a:buChar char="v"/>
            </a:pPr>
            <a:r>
              <a:rPr lang="sl-SI" sz="23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Pet držav v EU, ki so opravile večino financiranja serije C za podjetja, ki jih vodijo ženske (</a:t>
            </a:r>
            <a:r>
              <a:rPr lang="sl-SI" sz="2300" b="1"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skupno 10,6 mrd €</a:t>
            </a:r>
            <a:r>
              <a:rPr lang="sl-SI" sz="23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 med 2006 in 2018 so:</a:t>
            </a:r>
          </a:p>
          <a:p>
            <a:pPr lvl="1">
              <a:buFont typeface="Courier New" panose="02070309020205020404" pitchFamily="49" charset="0"/>
              <a:buChar char="o"/>
            </a:pPr>
            <a:r>
              <a:rPr lang="sl-SI" sz="2300" b="1" dirty="0">
                <a:solidFill>
                  <a:srgbClr val="00467D"/>
                </a:solidFill>
                <a:latin typeface="Tahoma" panose="020B0604030504040204" pitchFamily="34" charset="0"/>
                <a:ea typeface="Tahoma" panose="020B0604030504040204" pitchFamily="34" charset="0"/>
                <a:cs typeface="Tahoma" panose="020B0604030504040204" pitchFamily="34" charset="0"/>
              </a:rPr>
              <a:t>UK </a:t>
            </a:r>
            <a:r>
              <a:rPr lang="sl-SI" sz="2300" i="1" u="sng" dirty="0">
                <a:solidFill>
                  <a:srgbClr val="00467D"/>
                </a:solidFill>
                <a:latin typeface="Tahoma" panose="020B0604030504040204" pitchFamily="34" charset="0"/>
                <a:ea typeface="Tahoma" panose="020B0604030504040204" pitchFamily="34" charset="0"/>
                <a:cs typeface="Tahoma" panose="020B0604030504040204" pitchFamily="34" charset="0"/>
              </a:rPr>
              <a:t>=&gt; 4,7 mrd € za podjetja, ki jih vodijo ženske od 10,6 mrd vsega financiranja serije C (44%)</a:t>
            </a:r>
            <a:r>
              <a:rPr lang="sl-SI" sz="2300" b="1"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=&gt; 48 podjetij =&gt; Najboljši sektorji glede financiranja podjetij, ki jih vodijo ženske, so IT (34 %), B2C – potrošniški izdelki in storitve, (24 %), zdravstvo (17 %) in finančne storitve (15 %).</a:t>
            </a:r>
          </a:p>
          <a:p>
            <a:pPr lvl="1">
              <a:buFont typeface="Courier New" panose="02070309020205020404" pitchFamily="49" charset="0"/>
              <a:buChar char="o"/>
            </a:pPr>
            <a:r>
              <a:rPr lang="sl-SI" sz="2300" b="1" dirty="0">
                <a:solidFill>
                  <a:srgbClr val="00467D"/>
                </a:solidFill>
                <a:latin typeface="Tahoma" panose="020B0604030504040204" pitchFamily="34" charset="0"/>
                <a:ea typeface="Tahoma" panose="020B0604030504040204" pitchFamily="34" charset="0"/>
                <a:cs typeface="Tahoma" panose="020B0604030504040204" pitchFamily="34" charset="0"/>
              </a:rPr>
              <a:t>Švedska </a:t>
            </a:r>
            <a:r>
              <a:rPr lang="sl-SI" sz="2300" i="1" u="sng" dirty="0">
                <a:solidFill>
                  <a:srgbClr val="00467D"/>
                </a:solidFill>
                <a:latin typeface="Tahoma" panose="020B0604030504040204" pitchFamily="34" charset="0"/>
                <a:ea typeface="Tahoma" panose="020B0604030504040204" pitchFamily="34" charset="0"/>
                <a:cs typeface="Tahoma" panose="020B0604030504040204" pitchFamily="34" charset="0"/>
              </a:rPr>
              <a:t>=&gt; 2,3 mrd € (87%) =&gt; 15 podjetij =&gt; </a:t>
            </a: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IT je vodilni sektor v smislu vrednosti posla za podjetja, ki jih vodijo ženske (92 %).</a:t>
            </a:r>
          </a:p>
          <a:p>
            <a:pPr lvl="1">
              <a:buFont typeface="Courier New" panose="02070309020205020404" pitchFamily="49" charset="0"/>
              <a:buChar char="o"/>
            </a:pPr>
            <a:r>
              <a:rPr lang="sl-SI" sz="2300" b="1" dirty="0">
                <a:solidFill>
                  <a:srgbClr val="00467D"/>
                </a:solidFill>
                <a:latin typeface="Tahoma" panose="020B0604030504040204" pitchFamily="34" charset="0"/>
                <a:ea typeface="Tahoma" panose="020B0604030504040204" pitchFamily="34" charset="0"/>
                <a:cs typeface="Tahoma" panose="020B0604030504040204" pitchFamily="34" charset="0"/>
              </a:rPr>
              <a:t>Nemčija </a:t>
            </a:r>
            <a:r>
              <a:rPr lang="sl-SI" sz="2300" i="1" u="sng" dirty="0">
                <a:solidFill>
                  <a:srgbClr val="00467D"/>
                </a:solidFill>
                <a:latin typeface="Tahoma" panose="020B0604030504040204" pitchFamily="34" charset="0"/>
                <a:ea typeface="Tahoma" panose="020B0604030504040204" pitchFamily="34" charset="0"/>
                <a:cs typeface="Tahoma" panose="020B0604030504040204" pitchFamily="34" charset="0"/>
              </a:rPr>
              <a:t>=&gt; 1,9 mrd € od 8,3 mrd vsega financiranja serije C =&gt; 12 podjetij =&gt; </a:t>
            </a: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Najboljši sektorji glede financiranja podjetij, ki jih vodijo ženske, so zdravstvo (52 %), B2C (23 %) in IT (16 %).</a:t>
            </a:r>
          </a:p>
          <a:p>
            <a:pPr lvl="1">
              <a:buFont typeface="Courier New" panose="02070309020205020404" pitchFamily="49" charset="0"/>
              <a:buChar char="o"/>
            </a:pPr>
            <a:r>
              <a:rPr lang="sl-SI" sz="2300" b="1" dirty="0">
                <a:solidFill>
                  <a:srgbClr val="00467D"/>
                </a:solidFill>
                <a:latin typeface="Tahoma" panose="020B0604030504040204" pitchFamily="34" charset="0"/>
                <a:ea typeface="Tahoma" panose="020B0604030504040204" pitchFamily="34" charset="0"/>
                <a:cs typeface="Tahoma" panose="020B0604030504040204" pitchFamily="34" charset="0"/>
              </a:rPr>
              <a:t>Francija </a:t>
            </a:r>
            <a:r>
              <a:rPr lang="sl-SI" sz="2300" i="1" u="sng" dirty="0">
                <a:solidFill>
                  <a:srgbClr val="00467D"/>
                </a:solidFill>
                <a:latin typeface="Tahoma" panose="020B0604030504040204" pitchFamily="34" charset="0"/>
                <a:ea typeface="Tahoma" panose="020B0604030504040204" pitchFamily="34" charset="0"/>
                <a:cs typeface="Tahoma" panose="020B0604030504040204" pitchFamily="34" charset="0"/>
              </a:rPr>
              <a:t>=&gt; 1,1 mrd € od 3,2 mrd serije C =&gt; 25 podjetij =&gt; </a:t>
            </a: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Najboljši sektorji glede financiranja podjetij, ki jih vodijo ženske, so zdravstvo (53 %), IT (24 %) in B2C (19 %).</a:t>
            </a:r>
          </a:p>
          <a:p>
            <a:pPr lvl="1">
              <a:buFont typeface="Courier New" panose="02070309020205020404" pitchFamily="49" charset="0"/>
              <a:buChar char="o"/>
            </a:pPr>
            <a:r>
              <a:rPr lang="sl-SI" sz="2300" b="1" dirty="0">
                <a:solidFill>
                  <a:srgbClr val="00467D"/>
                </a:solidFill>
                <a:latin typeface="Tahoma" panose="020B0604030504040204" pitchFamily="34" charset="0"/>
                <a:ea typeface="Tahoma" panose="020B0604030504040204" pitchFamily="34" charset="0"/>
                <a:cs typeface="Tahoma" panose="020B0604030504040204" pitchFamily="34" charset="0"/>
              </a:rPr>
              <a:t>Španija </a:t>
            </a:r>
            <a:r>
              <a:rPr lang="sl-SI" sz="2300" i="1" u="sng" dirty="0">
                <a:solidFill>
                  <a:srgbClr val="00467D"/>
                </a:solidFill>
                <a:latin typeface="Tahoma" panose="020B0604030504040204" pitchFamily="34" charset="0"/>
                <a:ea typeface="Tahoma" panose="020B0604030504040204" pitchFamily="34" charset="0"/>
                <a:cs typeface="Tahoma" panose="020B0604030504040204" pitchFamily="34" charset="0"/>
              </a:rPr>
              <a:t>=&gt; 0,6 mrd € za podjetja, ki jih vodijo ženske od 1 mrd € sredstev serije C =&gt; 15 podjetij =&gt;</a:t>
            </a: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 B2C je vodilni sektor, ki predstavlja 78 % celotne vrednosti posla za podjetja, ki jih vodijo ženske. </a:t>
            </a:r>
          </a:p>
          <a:p>
            <a:pPr marL="342900" lvl="1" indent="-342900">
              <a:buFont typeface="Wingdings" panose="05000000000000000000" pitchFamily="2" charset="2"/>
              <a:buChar char="v"/>
              <a:tabLst>
                <a:tab pos="0" algn="l"/>
                <a:tab pos="88900" algn="l"/>
              </a:tabLst>
            </a:pPr>
            <a:r>
              <a:rPr lang="sl-SI" sz="2300" b="1" dirty="0">
                <a:solidFill>
                  <a:srgbClr val="00467D"/>
                </a:solidFill>
                <a:latin typeface="Tahoma" panose="020B0604030504040204" pitchFamily="34" charset="0"/>
                <a:ea typeface="Tahoma" panose="020B0604030504040204" pitchFamily="34" charset="0"/>
                <a:cs typeface="Tahoma" panose="020B0604030504040204" pitchFamily="34" charset="0"/>
              </a:rPr>
              <a:t>Uspeh v omenjenih državah je posledica močnih ekosistemov in ciljanih aktivnosti za spodbujanje vključevanja obeh spolov. </a:t>
            </a:r>
          </a:p>
          <a:p>
            <a:pPr marL="742950" lvl="2" indent="-342900">
              <a:spcBef>
                <a:spcPts val="0"/>
              </a:spcBef>
              <a:buFont typeface="Courier New" panose="02070309020205020404" pitchFamily="49" charset="0"/>
              <a:buChar char="o"/>
              <a:tabLst>
                <a:tab pos="0" algn="l"/>
                <a:tab pos="88900" algn="l"/>
              </a:tabLst>
            </a:pP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Kulturna občutljivost / splošne javne politike, </a:t>
            </a:r>
          </a:p>
          <a:p>
            <a:pPr marL="742950" lvl="2" indent="-342900">
              <a:spcBef>
                <a:spcPts val="0"/>
              </a:spcBef>
              <a:buFont typeface="Courier New" panose="02070309020205020404" pitchFamily="49" charset="0"/>
              <a:buChar char="o"/>
              <a:tabLst>
                <a:tab pos="0" algn="l"/>
                <a:tab pos="88900" algn="l"/>
              </a:tabLst>
            </a:pP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Korporativno upravljanje, </a:t>
            </a:r>
          </a:p>
          <a:p>
            <a:pPr marL="742950" lvl="2" indent="-342900">
              <a:spcBef>
                <a:spcPts val="0"/>
              </a:spcBef>
              <a:buFont typeface="Courier New" panose="02070309020205020404" pitchFamily="49" charset="0"/>
              <a:buChar char="o"/>
              <a:tabLst>
                <a:tab pos="0" algn="l"/>
                <a:tab pos="88900" algn="l"/>
              </a:tabLst>
            </a:pP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Zrelost ekosistema VC. </a:t>
            </a:r>
          </a:p>
          <a:p>
            <a:pPr marL="742950" lvl="2" indent="-342900">
              <a:spcBef>
                <a:spcPts val="0"/>
              </a:spcBef>
              <a:buFont typeface="Courier New" panose="02070309020205020404" pitchFamily="49" charset="0"/>
              <a:buChar char="o"/>
              <a:tabLst>
                <a:tab pos="0" algn="l"/>
                <a:tab pos="88900" algn="l"/>
              </a:tabLst>
            </a:pP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Posebne finančne politike/pobude </a:t>
            </a:r>
          </a:p>
        </p:txBody>
      </p:sp>
      <p:pic>
        <p:nvPicPr>
          <p:cNvPr id="5" name="Picture 4">
            <a:extLst>
              <a:ext uri="{FF2B5EF4-FFF2-40B4-BE49-F238E27FC236}">
                <a16:creationId xmlns:a16="http://schemas.microsoft.com/office/drawing/2014/main" id="{E65041AE-A8A2-4D4F-957B-B073548F2DC1}"/>
              </a:ext>
            </a:extLst>
          </p:cNvPr>
          <p:cNvPicPr>
            <a:picLocks noChangeAspect="1"/>
          </p:cNvPicPr>
          <p:nvPr/>
        </p:nvPicPr>
        <p:blipFill>
          <a:blip r:embed="rId3"/>
          <a:stretch>
            <a:fillRect/>
          </a:stretch>
        </p:blipFill>
        <p:spPr>
          <a:xfrm>
            <a:off x="13547140" y="1714500"/>
            <a:ext cx="4740860" cy="5190332"/>
          </a:xfrm>
          <a:prstGeom prst="rect">
            <a:avLst/>
          </a:prstGeom>
        </p:spPr>
      </p:pic>
      <p:pic>
        <p:nvPicPr>
          <p:cNvPr id="7" name="Picture 4">
            <a:extLst>
              <a:ext uri="{FF2B5EF4-FFF2-40B4-BE49-F238E27FC236}">
                <a16:creationId xmlns:a16="http://schemas.microsoft.com/office/drawing/2014/main" id="{3444FEDA-0E56-4AA6-9420-627C94E9608D}"/>
              </a:ext>
            </a:extLst>
          </p:cNvPr>
          <p:cNvPicPr>
            <a:picLocks noChangeAspect="1"/>
          </p:cNvPicPr>
          <p:nvPr/>
        </p:nvPicPr>
        <p:blipFill>
          <a:blip r:embed="rId4"/>
          <a:srcRect/>
          <a:stretch>
            <a:fillRect/>
          </a:stretch>
        </p:blipFill>
        <p:spPr>
          <a:xfrm>
            <a:off x="15018268" y="9563100"/>
            <a:ext cx="1745732" cy="322960"/>
          </a:xfrm>
          <a:prstGeom prst="rect">
            <a:avLst/>
          </a:prstGeom>
        </p:spPr>
      </p:pic>
    </p:spTree>
    <p:extLst>
      <p:ext uri="{BB962C8B-B14F-4D97-AF65-F5344CB8AC3E}">
        <p14:creationId xmlns:p14="http://schemas.microsoft.com/office/powerpoint/2010/main" val="283508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1568-1698-434B-8B3B-51F6D5B7C29C}"/>
              </a:ext>
            </a:extLst>
          </p:cNvPr>
          <p:cNvSpPr>
            <a:spLocks noGrp="1"/>
          </p:cNvSpPr>
          <p:nvPr>
            <p:ph type="title"/>
          </p:nvPr>
        </p:nvSpPr>
        <p:spPr>
          <a:xfrm>
            <a:off x="533401" y="266700"/>
            <a:ext cx="8229600" cy="1143000"/>
          </a:xfrm>
        </p:spPr>
        <p:txBody>
          <a:bodyPr/>
          <a:lstStyle/>
          <a:p>
            <a:pPr algn="l"/>
            <a:r>
              <a:rPr lang="sl-SI" sz="6000" b="1" spc="-107" dirty="0">
                <a:solidFill>
                  <a:srgbClr val="C00000"/>
                </a:solidFill>
                <a:latin typeface="Tahoma" panose="020B0604030504040204" pitchFamily="34" charset="0"/>
                <a:ea typeface="Tahoma" panose="020B0604030504040204" pitchFamily="34" charset="0"/>
                <a:cs typeface="Tahoma" panose="020B0604030504040204" pitchFamily="34" charset="0"/>
              </a:rPr>
              <a:t>Zaključek</a:t>
            </a:r>
          </a:p>
        </p:txBody>
      </p:sp>
      <p:sp>
        <p:nvSpPr>
          <p:cNvPr id="3" name="Content Placeholder 2">
            <a:extLst>
              <a:ext uri="{FF2B5EF4-FFF2-40B4-BE49-F238E27FC236}">
                <a16:creationId xmlns:a16="http://schemas.microsoft.com/office/drawing/2014/main" id="{CCCECF31-A903-4810-A24F-2154D85CA8DE}"/>
              </a:ext>
            </a:extLst>
          </p:cNvPr>
          <p:cNvSpPr>
            <a:spLocks noGrp="1"/>
          </p:cNvSpPr>
          <p:nvPr>
            <p:ph idx="1"/>
          </p:nvPr>
        </p:nvSpPr>
        <p:spPr>
          <a:xfrm>
            <a:off x="457200" y="1600200"/>
            <a:ext cx="12649200" cy="8191500"/>
          </a:xfrm>
        </p:spPr>
        <p:txBody>
          <a:bodyPr>
            <a:normAutofit fontScale="92500" lnSpcReduction="20000"/>
          </a:bodyPr>
          <a:lstStyle/>
          <a:p>
            <a:pPr>
              <a:buFont typeface="Wingdings" panose="05000000000000000000" pitchFamily="2" charset="2"/>
              <a:buChar char="v"/>
            </a:pPr>
            <a:r>
              <a:rPr lang="sl-SI"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Zagonska podjetja, ki jih vodijo ženske, niso financirana na enakovredni osnovi kot zagonska podjetja, ki jih vodijo moški.</a:t>
            </a:r>
          </a:p>
          <a:p>
            <a:pPr>
              <a:buFont typeface="Wingdings" panose="05000000000000000000" pitchFamily="2" charset="2"/>
              <a:buChar char="v"/>
            </a:pPr>
            <a:r>
              <a:rPr lang="sl-SI"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Po podatkih se naložbena klima za podjetnice v EU počasi izboljšuje.</a:t>
            </a:r>
          </a:p>
          <a:p>
            <a:pPr marL="0" indent="0">
              <a:buNone/>
            </a:pPr>
            <a:endParaRPr lang="sl-SI"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sl-SI" b="1" dirty="0">
                <a:solidFill>
                  <a:srgbClr val="00467D"/>
                </a:solidFill>
                <a:latin typeface="Tahoma" panose="020B0604030504040204" pitchFamily="34" charset="0"/>
                <a:ea typeface="Tahoma" panose="020B0604030504040204" pitchFamily="34" charset="0"/>
                <a:cs typeface="Tahoma" panose="020B0604030504040204" pitchFamily="34" charset="0"/>
              </a:rPr>
              <a:t>Pozitivni trendi:</a:t>
            </a:r>
          </a:p>
          <a:p>
            <a:pPr lvl="1">
              <a:buFont typeface="Courier New" panose="02070309020205020404" pitchFamily="49" charset="0"/>
              <a:buChar char="o"/>
            </a:pPr>
            <a:r>
              <a:rPr lang="sl-SI" sz="3200" dirty="0">
                <a:solidFill>
                  <a:srgbClr val="00467D"/>
                </a:solidFill>
                <a:latin typeface="Tahoma" panose="020B0604030504040204" pitchFamily="34" charset="0"/>
                <a:ea typeface="Tahoma" panose="020B0604030504040204" pitchFamily="34" charset="0"/>
                <a:cs typeface="Tahoma" panose="020B0604030504040204" pitchFamily="34" charset="0"/>
              </a:rPr>
              <a:t>Povečuje se financiranje tveganega kapitala (VC) za podjetja, ki jih vodijo ženske, v absolutnem in relativnem smislu, tako glede na obseg kot vrednost. Evropa prekaša druge regije. </a:t>
            </a:r>
          </a:p>
          <a:p>
            <a:pPr lvl="1">
              <a:buFont typeface="Courier New" panose="02070309020205020404" pitchFamily="49" charset="0"/>
              <a:buChar char="o"/>
            </a:pPr>
            <a:r>
              <a:rPr lang="sl-SI" sz="3200" b="0" dirty="0">
                <a:solidFill>
                  <a:srgbClr val="00467D"/>
                </a:solidFill>
                <a:effectLst/>
                <a:latin typeface="Tahoma" panose="020B0604030504040204" pitchFamily="34" charset="0"/>
                <a:ea typeface="Tahoma" panose="020B0604030504040204" pitchFamily="34" charset="0"/>
                <a:cs typeface="Tahoma" panose="020B0604030504040204" pitchFamily="34" charset="0"/>
              </a:rPr>
              <a:t>Podjetja, ki jih vodijo ženske v kasnejših fazah pritegnejo več naložb. </a:t>
            </a:r>
          </a:p>
          <a:p>
            <a:pPr lvl="1">
              <a:buFont typeface="Courier New" panose="02070309020205020404" pitchFamily="49" charset="0"/>
              <a:buChar char="o"/>
            </a:pPr>
            <a:r>
              <a:rPr lang="sl-SI" sz="3200" b="0" dirty="0">
                <a:solidFill>
                  <a:srgbClr val="00467D"/>
                </a:solidFill>
                <a:effectLst/>
                <a:latin typeface="Tahoma" panose="020B0604030504040204" pitchFamily="34" charset="0"/>
                <a:ea typeface="Tahoma" panose="020B0604030504040204" pitchFamily="34" charset="0"/>
                <a:cs typeface="Tahoma" panose="020B0604030504040204" pitchFamily="34" charset="0"/>
              </a:rPr>
              <a:t>Podjetja, ki jih vodijo ženske v poznejših fazah </a:t>
            </a:r>
            <a:r>
              <a:rPr lang="sl-SI" sz="3200" dirty="0">
                <a:solidFill>
                  <a:srgbClr val="00467D"/>
                </a:solidFill>
                <a:latin typeface="Tahoma" panose="020B0604030504040204" pitchFamily="34" charset="0"/>
                <a:ea typeface="Tahoma" panose="020B0604030504040204" pitchFamily="34" charset="0"/>
                <a:cs typeface="Tahoma" panose="020B0604030504040204" pitchFamily="34" charset="0"/>
              </a:rPr>
              <a:t>ustvarjajo višje prihodke od povprečja na trgu (</a:t>
            </a:r>
            <a:r>
              <a:rPr lang="sl-SI" sz="3200" b="0" dirty="0">
                <a:solidFill>
                  <a:srgbClr val="00467D"/>
                </a:solidFill>
                <a:effectLst/>
                <a:latin typeface="Tahoma" panose="020B0604030504040204" pitchFamily="34" charset="0"/>
                <a:ea typeface="Tahoma" panose="020B0604030504040204" pitchFamily="34" charset="0"/>
                <a:cs typeface="Tahoma" panose="020B0604030504040204" pitchFamily="34" charset="0"/>
              </a:rPr>
              <a:t>mediana prihodkov). </a:t>
            </a:r>
          </a:p>
          <a:p>
            <a:pPr marL="457200" lvl="1" indent="0">
              <a:buNone/>
            </a:pPr>
            <a:endParaRPr lang="sl-SI" sz="32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0" lvl="1" indent="0">
              <a:buNone/>
            </a:pPr>
            <a:r>
              <a:rPr lang="sl-SI" sz="3200" b="1" dirty="0">
                <a:solidFill>
                  <a:srgbClr val="00467D"/>
                </a:solidFill>
                <a:effectLst/>
                <a:latin typeface="Tahoma" panose="020B0604030504040204" pitchFamily="34" charset="0"/>
                <a:ea typeface="Tahoma" panose="020B0604030504040204" pitchFamily="34" charset="0"/>
                <a:cs typeface="Tahoma" panose="020B0604030504040204" pitchFamily="34" charset="0"/>
              </a:rPr>
              <a:t>Kako naprej?</a:t>
            </a:r>
          </a:p>
          <a:p>
            <a:pPr marL="0" lvl="1" indent="0">
              <a:buFont typeface="Wingdings" panose="05000000000000000000" pitchFamily="2" charset="2"/>
              <a:buChar char="v"/>
            </a:pPr>
            <a:r>
              <a:rPr lang="sl-SI" sz="3200" dirty="0">
                <a:solidFill>
                  <a:srgbClr val="00467D"/>
                </a:solidFill>
                <a:latin typeface="Tahoma" panose="020B0604030504040204" pitchFamily="34" charset="0"/>
                <a:ea typeface="Tahoma" panose="020B0604030504040204" pitchFamily="34" charset="0"/>
                <a:cs typeface="Tahoma" panose="020B0604030504040204" pitchFamily="34" charset="0"/>
              </a:rPr>
              <a:t> Potrebno delovati na ozaveščanju in odpravljanju stereotipov. </a:t>
            </a:r>
          </a:p>
          <a:p>
            <a:pPr marL="0" lvl="1" indent="0">
              <a:buFont typeface="Wingdings" panose="05000000000000000000" pitchFamily="2" charset="2"/>
              <a:buChar char="v"/>
            </a:pPr>
            <a:r>
              <a:rPr lang="sl-SI" sz="3200" dirty="0">
                <a:solidFill>
                  <a:srgbClr val="00467D"/>
                </a:solidFill>
                <a:latin typeface="Tahoma" panose="020B0604030504040204" pitchFamily="34" charset="0"/>
                <a:ea typeface="Tahoma" panose="020B0604030504040204" pitchFamily="34" charset="0"/>
                <a:cs typeface="Tahoma" panose="020B0604030504040204" pitchFamily="34" charset="0"/>
              </a:rPr>
              <a:t> Evropska komisija daje velik poudarek enakosti spolov. </a:t>
            </a:r>
          </a:p>
          <a:p>
            <a:pPr marL="0" lvl="1" indent="0">
              <a:buNone/>
            </a:pPr>
            <a:r>
              <a:rPr lang="sl-SI" sz="3200" b="0" dirty="0">
                <a:solidFill>
                  <a:srgbClr val="00467D"/>
                </a:solidFill>
                <a:effectLst/>
                <a:latin typeface="Tahoma" panose="020B0604030504040204" pitchFamily="34" charset="0"/>
                <a:ea typeface="Tahoma" panose="020B0604030504040204" pitchFamily="34" charset="0"/>
                <a:cs typeface="Tahoma" panose="020B0604030504040204" pitchFamily="34" charset="0"/>
              </a:rPr>
              <a:t>Nova finančna perspektiva =&gt; </a:t>
            </a:r>
          </a:p>
          <a:p>
            <a:pPr marL="0" lvl="1" indent="0">
              <a:buFont typeface="Wingdings" panose="05000000000000000000" pitchFamily="2" charset="2"/>
              <a:buChar char="v"/>
            </a:pPr>
            <a:r>
              <a:rPr lang="sl-SI" sz="3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3200" dirty="0" err="1">
                <a:solidFill>
                  <a:srgbClr val="00467D"/>
                </a:solidFill>
                <a:latin typeface="Tahoma" panose="020B0604030504040204" pitchFamily="34" charset="0"/>
                <a:ea typeface="Tahoma" panose="020B0604030504040204" pitchFamily="34" charset="0"/>
                <a:cs typeface="Tahoma" panose="020B0604030504040204" pitchFamily="34" charset="0"/>
              </a:rPr>
              <a:t>InvestEU</a:t>
            </a:r>
            <a:r>
              <a:rPr lang="sl-SI" sz="3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3200" b="0" i="0" dirty="0">
                <a:solidFill>
                  <a:srgbClr val="00467D"/>
                </a:solidFill>
                <a:effectLst/>
                <a:latin typeface="Tahoma" panose="020B0604030504040204" pitchFamily="34" charset="0"/>
              </a:rPr>
              <a:t>se osredotoča na socialne naložbe in ima močan poudarek na ukrepih za spodbujanje enakosti spolov. </a:t>
            </a:r>
            <a:endParaRPr lang="sl-SI" sz="32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0" lvl="1" indent="0">
              <a:buFont typeface="Wingdings" panose="05000000000000000000" pitchFamily="2" charset="2"/>
              <a:buChar char="v"/>
            </a:pPr>
            <a:endParaRPr lang="sl-SI" sz="3200" b="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lvl="1" indent="0">
              <a:buNone/>
            </a:pPr>
            <a:endParaRPr lang="sl-SI"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Freeform 3">
            <a:extLst>
              <a:ext uri="{FF2B5EF4-FFF2-40B4-BE49-F238E27FC236}">
                <a16:creationId xmlns:a16="http://schemas.microsoft.com/office/drawing/2014/main" id="{535E6456-E56F-440F-A849-3E6C13B82660}"/>
              </a:ext>
            </a:extLst>
          </p:cNvPr>
          <p:cNvSpPr/>
          <p:nvPr/>
        </p:nvSpPr>
        <p:spPr>
          <a:xfrm>
            <a:off x="13639800" y="0"/>
            <a:ext cx="4648202"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sp>
        <p:nvSpPr>
          <p:cNvPr id="5" name="Freeform 3">
            <a:extLst>
              <a:ext uri="{FF2B5EF4-FFF2-40B4-BE49-F238E27FC236}">
                <a16:creationId xmlns:a16="http://schemas.microsoft.com/office/drawing/2014/main" id="{80D3D25C-B747-421C-8F18-E55113BEC494}"/>
              </a:ext>
            </a:extLst>
          </p:cNvPr>
          <p:cNvSpPr/>
          <p:nvPr/>
        </p:nvSpPr>
        <p:spPr>
          <a:xfrm>
            <a:off x="13639800" y="0"/>
            <a:ext cx="4648202"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pic>
        <p:nvPicPr>
          <p:cNvPr id="6" name="Picture 5">
            <a:extLst>
              <a:ext uri="{FF2B5EF4-FFF2-40B4-BE49-F238E27FC236}">
                <a16:creationId xmlns:a16="http://schemas.microsoft.com/office/drawing/2014/main" id="{55B32B4F-53E7-459B-99D2-02A68EEBE94D}"/>
              </a:ext>
            </a:extLst>
          </p:cNvPr>
          <p:cNvPicPr>
            <a:picLocks noChangeAspect="1"/>
          </p:cNvPicPr>
          <p:nvPr/>
        </p:nvPicPr>
        <p:blipFill>
          <a:blip r:embed="rId3"/>
          <a:stretch>
            <a:fillRect/>
          </a:stretch>
        </p:blipFill>
        <p:spPr>
          <a:xfrm>
            <a:off x="13639799" y="3096070"/>
            <a:ext cx="4648201" cy="3301200"/>
          </a:xfrm>
          <a:prstGeom prst="rect">
            <a:avLst/>
          </a:prstGeom>
        </p:spPr>
      </p:pic>
      <p:pic>
        <p:nvPicPr>
          <p:cNvPr id="7" name="Picture 4">
            <a:extLst>
              <a:ext uri="{FF2B5EF4-FFF2-40B4-BE49-F238E27FC236}">
                <a16:creationId xmlns:a16="http://schemas.microsoft.com/office/drawing/2014/main" id="{CBFF21D0-7EEE-404B-AD54-04D1EDB9DD7B}"/>
              </a:ext>
            </a:extLst>
          </p:cNvPr>
          <p:cNvPicPr>
            <a:picLocks noChangeAspect="1"/>
          </p:cNvPicPr>
          <p:nvPr/>
        </p:nvPicPr>
        <p:blipFill>
          <a:blip r:embed="rId4"/>
          <a:srcRect/>
          <a:stretch>
            <a:fillRect/>
          </a:stretch>
        </p:blipFill>
        <p:spPr>
          <a:xfrm>
            <a:off x="15316200" y="9468740"/>
            <a:ext cx="1745732" cy="322960"/>
          </a:xfrm>
          <a:prstGeom prst="rect">
            <a:avLst/>
          </a:prstGeom>
        </p:spPr>
      </p:pic>
    </p:spTree>
    <p:extLst>
      <p:ext uri="{BB962C8B-B14F-4D97-AF65-F5344CB8AC3E}">
        <p14:creationId xmlns:p14="http://schemas.microsoft.com/office/powerpoint/2010/main" val="157475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67D"/>
        </a:solidFill>
        <a:effectLst/>
      </p:bgPr>
    </p:bg>
    <p:spTree>
      <p:nvGrpSpPr>
        <p:cNvPr id="1" name=""/>
        <p:cNvGrpSpPr/>
        <p:nvPr/>
      </p:nvGrpSpPr>
      <p:grpSpPr>
        <a:xfrm>
          <a:off x="0" y="0"/>
          <a:ext cx="0" cy="0"/>
          <a:chOff x="0" y="0"/>
          <a:chExt cx="0" cy="0"/>
        </a:xfrm>
      </p:grpSpPr>
      <p:sp>
        <p:nvSpPr>
          <p:cNvPr id="4" name="Freeform 4"/>
          <p:cNvSpPr/>
          <p:nvPr/>
        </p:nvSpPr>
        <p:spPr>
          <a:xfrm>
            <a:off x="41345" y="0"/>
            <a:ext cx="7350055" cy="5448300"/>
          </a:xfrm>
          <a:custGeom>
            <a:avLst/>
            <a:gdLst/>
            <a:ahLst/>
            <a:cxnLst/>
            <a:rect l="l" t="t" r="r" b="b"/>
            <a:pathLst>
              <a:path w="6186311" h="3479800">
                <a:moveTo>
                  <a:pt x="0" y="0"/>
                </a:moveTo>
                <a:lnTo>
                  <a:pt x="6186311" y="0"/>
                </a:lnTo>
                <a:lnTo>
                  <a:pt x="6186311" y="3479800"/>
                </a:lnTo>
                <a:lnTo>
                  <a:pt x="0" y="3479800"/>
                </a:lnTo>
                <a:close/>
              </a:path>
            </a:pathLst>
          </a:custGeom>
          <a:solidFill>
            <a:srgbClr val="00467D">
              <a:alpha val="54902"/>
            </a:srgbClr>
          </a:solidFill>
        </p:spPr>
      </p:sp>
      <p:pic>
        <p:nvPicPr>
          <p:cNvPr id="5" name="Picture 5"/>
          <p:cNvPicPr>
            <a:picLocks noChangeAspect="1"/>
          </p:cNvPicPr>
          <p:nvPr/>
        </p:nvPicPr>
        <p:blipFill>
          <a:blip r:embed="rId3"/>
          <a:srcRect/>
          <a:stretch>
            <a:fillRect/>
          </a:stretch>
        </p:blipFill>
        <p:spPr>
          <a:xfrm>
            <a:off x="7592975" y="9196081"/>
            <a:ext cx="2971697" cy="549764"/>
          </a:xfrm>
          <a:prstGeom prst="rect">
            <a:avLst/>
          </a:prstGeom>
        </p:spPr>
      </p:pic>
      <p:sp>
        <p:nvSpPr>
          <p:cNvPr id="9" name="TextBox 9"/>
          <p:cNvSpPr txBox="1"/>
          <p:nvPr/>
        </p:nvSpPr>
        <p:spPr>
          <a:xfrm>
            <a:off x="41345" y="5097367"/>
            <a:ext cx="18288000" cy="1112933"/>
          </a:xfrm>
          <a:prstGeom prst="rect">
            <a:avLst/>
          </a:prstGeom>
        </p:spPr>
        <p:txBody>
          <a:bodyPr wrap="square" lIns="0" tIns="0" rIns="0" bIns="0" rtlCol="0" anchor="t">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sl-SI" sz="7200" b="1" i="0" u="none" strike="noStrike" kern="1200" cap="none" spc="-192" normalizeH="0" baseline="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Podpiramo žensko podjetništvo!</a:t>
            </a:r>
          </a:p>
        </p:txBody>
      </p:sp>
      <p:sp>
        <p:nvSpPr>
          <p:cNvPr id="13" name="Freeform 4">
            <a:extLst>
              <a:ext uri="{FF2B5EF4-FFF2-40B4-BE49-F238E27FC236}">
                <a16:creationId xmlns:a16="http://schemas.microsoft.com/office/drawing/2014/main" id="{89E6CBBA-F33E-400D-8121-B0B42391EC4E}"/>
              </a:ext>
            </a:extLst>
          </p:cNvPr>
          <p:cNvSpPr/>
          <p:nvPr/>
        </p:nvSpPr>
        <p:spPr>
          <a:xfrm>
            <a:off x="0" y="6826215"/>
            <a:ext cx="18288000" cy="1926154"/>
          </a:xfrm>
          <a:custGeom>
            <a:avLst/>
            <a:gdLst/>
            <a:ahLst/>
            <a:cxnLst/>
            <a:rect l="l" t="t" r="r" b="b"/>
            <a:pathLst>
              <a:path w="6186311" h="3479800">
                <a:moveTo>
                  <a:pt x="0" y="0"/>
                </a:moveTo>
                <a:lnTo>
                  <a:pt x="6186311" y="0"/>
                </a:lnTo>
                <a:lnTo>
                  <a:pt x="6186311" y="3479800"/>
                </a:lnTo>
                <a:lnTo>
                  <a:pt x="0" y="3479800"/>
                </a:lnTo>
                <a:close/>
              </a:path>
            </a:pathLst>
          </a:custGeom>
          <a:solidFill>
            <a:schemeClr val="bg1"/>
          </a:solidFill>
        </p:spPr>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428077"/>
            <a:ext cx="943558" cy="763423"/>
          </a:xfrm>
          <a:prstGeom prst="rect">
            <a:avLst/>
          </a:prstGeom>
        </p:spPr>
      </p:pic>
      <p:sp>
        <p:nvSpPr>
          <p:cNvPr id="10" name="TextBox 10"/>
          <p:cNvSpPr txBox="1"/>
          <p:nvPr/>
        </p:nvSpPr>
        <p:spPr>
          <a:xfrm>
            <a:off x="1828800" y="7564123"/>
            <a:ext cx="2776086" cy="551177"/>
          </a:xfrm>
          <a:prstGeom prst="rect">
            <a:avLst/>
          </a:prstGeom>
        </p:spPr>
        <p:txBody>
          <a:bodyPr wrap="square" lIns="0" tIns="0" rIns="0" bIns="0" rtlCol="0" anchor="t">
            <a:spAutoFit/>
          </a:bodyPr>
          <a:lstStyle/>
          <a:p>
            <a:pPr marL="0" marR="0" lvl="0" indent="0" defTabSz="914400" rtl="0" eaLnBrk="1" fontAlgn="auto" latinLnBrk="0" hangingPunct="1">
              <a:lnSpc>
                <a:spcPts val="4759"/>
              </a:lnSpc>
              <a:spcBef>
                <a:spcPts val="0"/>
              </a:spcBef>
              <a:spcAft>
                <a:spcPts val="0"/>
              </a:spcAft>
              <a:buClrTx/>
              <a:buSzTx/>
              <a:buFontTx/>
              <a:buNone/>
              <a:tabLst/>
              <a:defRPr/>
            </a:pPr>
            <a:r>
              <a:rPr kumimoji="0" lang="en-US" sz="3399"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01 2007 480</a:t>
            </a:r>
          </a:p>
        </p:txBody>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65962" y="7441885"/>
            <a:ext cx="979691" cy="735806"/>
          </a:xfrm>
          <a:prstGeom prst="rect">
            <a:avLst/>
          </a:prstGeom>
        </p:spPr>
      </p:pic>
      <p:sp>
        <p:nvSpPr>
          <p:cNvPr id="11" name="TextBox 11"/>
          <p:cNvSpPr txBox="1"/>
          <p:nvPr/>
        </p:nvSpPr>
        <p:spPr>
          <a:xfrm>
            <a:off x="6940367" y="7124700"/>
            <a:ext cx="4565833" cy="1166730"/>
          </a:xfrm>
          <a:prstGeom prst="rect">
            <a:avLst/>
          </a:prstGeom>
        </p:spPr>
        <p:txBody>
          <a:bodyPr wrap="square" lIns="0" tIns="0" rIns="0" bIns="0" rtlCol="0" anchor="t">
            <a:spAutoFit/>
          </a:bodyPr>
          <a:lstStyle/>
          <a:p>
            <a:pPr marL="0" marR="0" lvl="0" indent="0" defTabSz="914400" rtl="0" eaLnBrk="1" fontAlgn="auto" latinLnBrk="0" hangingPunct="1">
              <a:lnSpc>
                <a:spcPts val="4759"/>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hlinkClick r:id="rId8">
                  <a:extLst>
                    <a:ext uri="{A12FA001-AC4F-418D-AE19-62706E023703}">
                      <ahyp:hlinkClr xmlns:ahyp="http://schemas.microsoft.com/office/drawing/2018/hyperlinkcolor" val="tx"/>
                    </a:ext>
                  </a:extLst>
                </a:hlinkClick>
              </a:rPr>
              <a:t>financiranje@sid.si</a:t>
            </a:r>
            <a:endParaRPr kumimoji="0" lang="sl-SI" sz="32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auto" latinLnBrk="0" hangingPunct="1">
              <a:lnSpc>
                <a:spcPts val="4759"/>
              </a:lnSpc>
              <a:spcBef>
                <a:spcPts val="0"/>
              </a:spcBef>
              <a:spcAft>
                <a:spcPts val="0"/>
              </a:spcAft>
              <a:buClrTx/>
              <a:buSzTx/>
              <a:buFontTx/>
              <a:buNone/>
              <a:tabLst/>
              <a:defRPr/>
            </a:pPr>
            <a:r>
              <a:rPr lang="sl-SI" sz="3200" b="1" dirty="0">
                <a:latin typeface="Tahoma" panose="020B0604030504040204" pitchFamily="34" charset="0"/>
                <a:ea typeface="Tahoma" panose="020B0604030504040204" pitchFamily="34" charset="0"/>
                <a:cs typeface="Tahoma" panose="020B0604030504040204" pitchFamily="34" charset="0"/>
                <a:hlinkClick r:id="rId9">
                  <a:extLst>
                    <a:ext uri="{A12FA001-AC4F-418D-AE19-62706E023703}">
                      <ahyp:hlinkClr xmlns:ahyp="http://schemas.microsoft.com/office/drawing/2018/hyperlinkcolor" val="tx"/>
                    </a:ext>
                  </a:extLst>
                </a:hlinkClick>
              </a:rPr>
              <a:t>zavarovanje@sid.si</a:t>
            </a:r>
            <a:endParaRPr lang="sl-SI" sz="32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204326" y="7387709"/>
            <a:ext cx="803165" cy="803165"/>
          </a:xfrm>
          <a:prstGeom prst="rect">
            <a:avLst/>
          </a:prstGeom>
        </p:spPr>
      </p:pic>
      <p:sp>
        <p:nvSpPr>
          <p:cNvPr id="12" name="TextBox 12"/>
          <p:cNvSpPr txBox="1"/>
          <p:nvPr/>
        </p:nvSpPr>
        <p:spPr>
          <a:xfrm>
            <a:off x="13222674" y="7124700"/>
            <a:ext cx="5023981" cy="1166730"/>
          </a:xfrm>
          <a:prstGeom prst="rect">
            <a:avLst/>
          </a:prstGeom>
        </p:spPr>
        <p:txBody>
          <a:bodyPr wrap="square" lIns="0" tIns="0" rIns="0" bIns="0" rtlCol="0" anchor="t">
            <a:spAutoFit/>
          </a:bodyPr>
          <a:lstStyle/>
          <a:p>
            <a:pPr marL="0" marR="0" lvl="0" indent="0" defTabSz="914400" rtl="0" eaLnBrk="1" fontAlgn="auto" latinLnBrk="0" hangingPunct="1">
              <a:lnSpc>
                <a:spcPts val="4759"/>
              </a:lnSpc>
              <a:spcBef>
                <a:spcPts val="0"/>
              </a:spcBef>
              <a:spcAft>
                <a:spcPts val="0"/>
              </a:spcAft>
              <a:buClrTx/>
              <a:buSzTx/>
              <a:buFontTx/>
              <a:buNone/>
              <a:tabLst/>
              <a:defRPr/>
            </a:pPr>
            <a:r>
              <a:rPr kumimoji="0" lang="en-US" sz="3200" b="1" i="0"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hlinkClick r:id="rId12">
                  <a:extLst>
                    <a:ext uri="{A12FA001-AC4F-418D-AE19-62706E023703}">
                      <ahyp:hlinkClr xmlns:ahyp="http://schemas.microsoft.com/office/drawing/2018/hyperlinkcolor" val="tx"/>
                    </a:ext>
                  </a:extLst>
                </a:hlinkClick>
              </a:rPr>
              <a:t>www.sid.si</a:t>
            </a:r>
            <a:r>
              <a:rPr kumimoji="0" lang="sl-SI" sz="3200" b="1" i="0"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endParaRPr lang="sl-SI" sz="3200" b="1"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auto" latinLnBrk="0" hangingPunct="1">
              <a:lnSpc>
                <a:spcPts val="4759"/>
              </a:lnSpc>
              <a:spcBef>
                <a:spcPts val="0"/>
              </a:spcBef>
              <a:spcAft>
                <a:spcPts val="0"/>
              </a:spcAft>
              <a:buClrTx/>
              <a:buSzTx/>
              <a:buFontTx/>
              <a:buNone/>
              <a:tabLst/>
              <a:defRPr/>
            </a:pPr>
            <a:r>
              <a:rPr lang="sl-SI" sz="3200" b="1" dirty="0">
                <a:latin typeface="Tahoma" panose="020B0604030504040204" pitchFamily="34" charset="0"/>
                <a:ea typeface="Tahoma" panose="020B0604030504040204" pitchFamily="34" charset="0"/>
                <a:cs typeface="Tahoma" panose="020B0604030504040204" pitchFamily="34" charset="0"/>
                <a:hlinkClick r:id="rId13">
                  <a:extLst>
                    <a:ext uri="{A12FA001-AC4F-418D-AE19-62706E023703}">
                      <ahyp:hlinkClr xmlns:ahyp="http://schemas.microsoft.com/office/drawing/2018/hyperlinkcolor" val="tx"/>
                    </a:ext>
                  </a:extLst>
                </a:hlinkClick>
              </a:rPr>
              <a:t>www.skladiskladov.si</a:t>
            </a:r>
            <a:r>
              <a:rPr lang="sl-SI" sz="3200" b="1" dirty="0">
                <a:latin typeface="Tahoma" panose="020B0604030504040204" pitchFamily="34" charset="0"/>
                <a:ea typeface="Tahoma" panose="020B0604030504040204" pitchFamily="34" charset="0"/>
                <a:cs typeface="Tahoma" panose="020B0604030504040204" pitchFamily="34" charset="0"/>
              </a:rPr>
              <a:t> </a:t>
            </a:r>
            <a:endParaRPr kumimoji="0" lang="en-US" sz="32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6" name="Picture 15">
            <a:extLst>
              <a:ext uri="{FF2B5EF4-FFF2-40B4-BE49-F238E27FC236}">
                <a16:creationId xmlns:a16="http://schemas.microsoft.com/office/drawing/2014/main" id="{FEDA731B-824A-4D46-AC37-123AD12914C9}"/>
              </a:ext>
            </a:extLst>
          </p:cNvPr>
          <p:cNvPicPr>
            <a:picLocks noChangeAspect="1"/>
          </p:cNvPicPr>
          <p:nvPr/>
        </p:nvPicPr>
        <p:blipFill>
          <a:blip r:embed="rId14"/>
          <a:stretch>
            <a:fillRect/>
          </a:stretch>
        </p:blipFill>
        <p:spPr>
          <a:xfrm>
            <a:off x="0" y="1143179"/>
            <a:ext cx="18246655" cy="33187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
            <a:extLst>
              <a:ext uri="{FF2B5EF4-FFF2-40B4-BE49-F238E27FC236}">
                <a16:creationId xmlns:a16="http://schemas.microsoft.com/office/drawing/2014/main" id="{6E5B8965-8F39-486A-87AF-CECF61675C93}"/>
              </a:ext>
            </a:extLst>
          </p:cNvPr>
          <p:cNvSpPr/>
          <p:nvPr/>
        </p:nvSpPr>
        <p:spPr>
          <a:xfrm>
            <a:off x="-118857" y="-96064"/>
            <a:ext cx="83820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txBody>
          <a:bodyPr/>
          <a:lstStyle/>
          <a:p>
            <a:r>
              <a:rPr lang="sl-SI" dirty="0"/>
              <a:t>P</a:t>
            </a:r>
          </a:p>
        </p:txBody>
      </p:sp>
      <p:sp>
        <p:nvSpPr>
          <p:cNvPr id="4" name="TextBox 4"/>
          <p:cNvSpPr txBox="1"/>
          <p:nvPr/>
        </p:nvSpPr>
        <p:spPr>
          <a:xfrm>
            <a:off x="1028700" y="4373602"/>
            <a:ext cx="6680260" cy="1231106"/>
          </a:xfrm>
          <a:prstGeom prst="rect">
            <a:avLst/>
          </a:prstGeom>
        </p:spPr>
        <p:txBody>
          <a:bodyPr lIns="0" tIns="0" rIns="0" bIns="0" rtlCol="0" anchor="t">
            <a:spAutoFit/>
          </a:bodyPr>
          <a:lstStyle/>
          <a:p>
            <a:pPr marL="0" lvl="0" indent="0" algn="l"/>
            <a:r>
              <a:rPr lang="en-US" sz="8000" b="1" dirty="0">
                <a:solidFill>
                  <a:srgbClr val="FFFFFF"/>
                </a:solidFill>
                <a:latin typeface="Tahoma" panose="020B0604030504040204" pitchFamily="34" charset="0"/>
                <a:ea typeface="Tahoma" panose="020B0604030504040204" pitchFamily="34" charset="0"/>
                <a:cs typeface="Tahoma" panose="020B0604030504040204" pitchFamily="34" charset="0"/>
              </a:rPr>
              <a:t>Vsebina</a:t>
            </a:r>
          </a:p>
        </p:txBody>
      </p:sp>
      <p:sp>
        <p:nvSpPr>
          <p:cNvPr id="6" name="TextBox 6"/>
          <p:cNvSpPr txBox="1"/>
          <p:nvPr/>
        </p:nvSpPr>
        <p:spPr>
          <a:xfrm>
            <a:off x="10058402" y="1754715"/>
            <a:ext cx="5747740" cy="307135"/>
          </a:xfrm>
          <a:prstGeom prst="rect">
            <a:avLst/>
          </a:prstGeom>
        </p:spPr>
        <p:txBody>
          <a:bodyPr lIns="0" tIns="0" rIns="0" bIns="0" rtlCol="0" anchor="t">
            <a:spAutoFit/>
          </a:bodyPr>
          <a:lstStyle/>
          <a:p>
            <a:pPr>
              <a:lnSpc>
                <a:spcPts val="2730"/>
              </a:lnSpc>
              <a:spcBef>
                <a:spcPct val="0"/>
              </a:spcBef>
            </a:pPr>
            <a:endParaRPr>
              <a:latin typeface="Tahoma" panose="020B0604030504040204" pitchFamily="34" charset="0"/>
              <a:ea typeface="Tahoma" panose="020B0604030504040204" pitchFamily="34" charset="0"/>
              <a:cs typeface="Tahoma" panose="020B0604030504040204" pitchFamily="34" charset="0"/>
            </a:endParaRPr>
          </a:p>
        </p:txBody>
      </p:sp>
      <p:sp>
        <p:nvSpPr>
          <p:cNvPr id="9" name="TextBox 9"/>
          <p:cNvSpPr txBox="1"/>
          <p:nvPr/>
        </p:nvSpPr>
        <p:spPr>
          <a:xfrm>
            <a:off x="10058402" y="3944027"/>
            <a:ext cx="4965875" cy="307135"/>
          </a:xfrm>
          <a:prstGeom prst="rect">
            <a:avLst/>
          </a:prstGeom>
        </p:spPr>
        <p:txBody>
          <a:bodyPr lIns="0" tIns="0" rIns="0" bIns="0" rtlCol="0" anchor="t">
            <a:spAutoFit/>
          </a:bodyPr>
          <a:lstStyle/>
          <a:p>
            <a:pPr marL="0" lvl="0" indent="0" algn="l">
              <a:lnSpc>
                <a:spcPts val="2730"/>
              </a:lnSpc>
              <a:spcBef>
                <a:spcPct val="0"/>
              </a:spcBef>
            </a:pPr>
            <a:endParaRPr>
              <a:latin typeface="Tahoma" panose="020B0604030504040204" pitchFamily="34" charset="0"/>
              <a:ea typeface="Tahoma" panose="020B0604030504040204" pitchFamily="34" charset="0"/>
              <a:cs typeface="Tahoma" panose="020B0604030504040204" pitchFamily="34" charset="0"/>
            </a:endParaRPr>
          </a:p>
        </p:txBody>
      </p:sp>
      <p:sp>
        <p:nvSpPr>
          <p:cNvPr id="13" name="TextBox 13"/>
          <p:cNvSpPr txBox="1"/>
          <p:nvPr/>
        </p:nvSpPr>
        <p:spPr>
          <a:xfrm>
            <a:off x="10132512" y="1555183"/>
            <a:ext cx="6908782" cy="430759"/>
          </a:xfrm>
          <a:prstGeom prst="rect">
            <a:avLst/>
          </a:prstGeom>
        </p:spPr>
        <p:txBody>
          <a:bodyPr wrap="square" lIns="0" tIns="0" rIns="0" bIns="0" rtlCol="0" anchor="t">
            <a:spAutoFit/>
          </a:bodyPr>
          <a:lstStyle/>
          <a:p>
            <a:pPr>
              <a:spcBef>
                <a:spcPct val="0"/>
              </a:spcBef>
            </a:pPr>
            <a:r>
              <a:rPr lang="sl-SI" sz="2799" dirty="0">
                <a:solidFill>
                  <a:srgbClr val="00467D"/>
                </a:solidFill>
                <a:latin typeface="Tahoma" panose="020B0604030504040204" pitchFamily="34" charset="0"/>
                <a:ea typeface="Tahoma" panose="020B0604030504040204" pitchFamily="34" charset="0"/>
                <a:cs typeface="Tahoma" panose="020B0604030504040204" pitchFamily="34" charset="0"/>
              </a:rPr>
              <a:t>Uvod</a:t>
            </a:r>
            <a:endParaRPr lang="en-US" sz="2799"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sp>
        <p:nvSpPr>
          <p:cNvPr id="14" name="AutoShape 14"/>
          <p:cNvSpPr/>
          <p:nvPr/>
        </p:nvSpPr>
        <p:spPr>
          <a:xfrm flipV="1">
            <a:off x="10054429" y="3619500"/>
            <a:ext cx="6908782" cy="0"/>
          </a:xfrm>
          <a:prstGeom prst="line">
            <a:avLst/>
          </a:prstGeom>
          <a:ln w="9525" cap="rnd">
            <a:solidFill>
              <a:srgbClr val="AF231E"/>
            </a:solidFill>
            <a:prstDash val="solid"/>
            <a:headEnd type="none" w="sm" len="sm"/>
            <a:tailEnd type="none" w="sm" len="sm"/>
          </a:ln>
        </p:spPr>
      </p:sp>
      <p:sp>
        <p:nvSpPr>
          <p:cNvPr id="16" name="AutoShape 16"/>
          <p:cNvSpPr/>
          <p:nvPr/>
        </p:nvSpPr>
        <p:spPr>
          <a:xfrm flipV="1">
            <a:off x="10053761" y="5753100"/>
            <a:ext cx="6832582" cy="0"/>
          </a:xfrm>
          <a:prstGeom prst="line">
            <a:avLst/>
          </a:prstGeom>
          <a:ln w="9525" cap="rnd">
            <a:solidFill>
              <a:srgbClr val="AF231E"/>
            </a:solidFill>
            <a:prstDash val="solid"/>
            <a:headEnd type="none" w="sm" len="sm"/>
            <a:tailEnd type="none" w="sm" len="sm"/>
          </a:ln>
        </p:spPr>
      </p:sp>
      <p:sp>
        <p:nvSpPr>
          <p:cNvPr id="17" name="AutoShape 14">
            <a:extLst>
              <a:ext uri="{FF2B5EF4-FFF2-40B4-BE49-F238E27FC236}">
                <a16:creationId xmlns:a16="http://schemas.microsoft.com/office/drawing/2014/main" id="{5381E77A-B51E-4FD6-B6B4-35CDDF796272}"/>
              </a:ext>
            </a:extLst>
          </p:cNvPr>
          <p:cNvSpPr/>
          <p:nvPr/>
        </p:nvSpPr>
        <p:spPr>
          <a:xfrm>
            <a:off x="10058402" y="2061850"/>
            <a:ext cx="6908782" cy="0"/>
          </a:xfrm>
          <a:prstGeom prst="line">
            <a:avLst/>
          </a:prstGeom>
          <a:ln w="9525" cap="rnd">
            <a:solidFill>
              <a:srgbClr val="AF231E"/>
            </a:solidFill>
            <a:prstDash val="solid"/>
            <a:headEnd type="none" w="sm" len="sm"/>
            <a:tailEnd type="none" w="sm" len="sm"/>
          </a:ln>
        </p:spPr>
      </p:sp>
      <p:sp>
        <p:nvSpPr>
          <p:cNvPr id="19" name="TextBox 13">
            <a:extLst>
              <a:ext uri="{FF2B5EF4-FFF2-40B4-BE49-F238E27FC236}">
                <a16:creationId xmlns:a16="http://schemas.microsoft.com/office/drawing/2014/main" id="{985DFD3A-8234-430E-939B-1BB0439DEEF1}"/>
              </a:ext>
            </a:extLst>
          </p:cNvPr>
          <p:cNvSpPr txBox="1"/>
          <p:nvPr/>
        </p:nvSpPr>
        <p:spPr>
          <a:xfrm>
            <a:off x="10053761" y="2703058"/>
            <a:ext cx="6908782" cy="861518"/>
          </a:xfrm>
          <a:prstGeom prst="rect">
            <a:avLst/>
          </a:prstGeom>
        </p:spPr>
        <p:txBody>
          <a:bodyPr wrap="square" lIns="0" tIns="0" rIns="0" bIns="0" rtlCol="0" anchor="t">
            <a:spAutoFit/>
          </a:bodyPr>
          <a:lstStyle/>
          <a:p>
            <a:pPr>
              <a:spcBef>
                <a:spcPct val="0"/>
              </a:spcBef>
            </a:pPr>
            <a:r>
              <a:rPr lang="sl-SI" sz="2799" dirty="0">
                <a:solidFill>
                  <a:srgbClr val="00467D"/>
                </a:solidFill>
                <a:latin typeface="Tahoma" panose="020B0604030504040204" pitchFamily="34" charset="0"/>
                <a:ea typeface="Tahoma" panose="020B0604030504040204" pitchFamily="34" charset="0"/>
                <a:cs typeface="Tahoma" panose="020B0604030504040204" pitchFamily="34" charset="0"/>
              </a:rPr>
              <a:t>Vrzeli in ovire pri financiranju ženskega podjetništva</a:t>
            </a:r>
            <a:endParaRPr lang="en-US" sz="2799"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13">
            <a:extLst>
              <a:ext uri="{FF2B5EF4-FFF2-40B4-BE49-F238E27FC236}">
                <a16:creationId xmlns:a16="http://schemas.microsoft.com/office/drawing/2014/main" id="{265109B2-4CDD-48CE-9524-B2916DC34D4C}"/>
              </a:ext>
            </a:extLst>
          </p:cNvPr>
          <p:cNvSpPr txBox="1"/>
          <p:nvPr/>
        </p:nvSpPr>
        <p:spPr>
          <a:xfrm>
            <a:off x="10053762" y="4555244"/>
            <a:ext cx="6908781" cy="861518"/>
          </a:xfrm>
          <a:prstGeom prst="rect">
            <a:avLst/>
          </a:prstGeom>
        </p:spPr>
        <p:txBody>
          <a:bodyPr wrap="square" lIns="0" tIns="0" rIns="0" bIns="0" rtlCol="0" anchor="t">
            <a:spAutoFit/>
          </a:bodyPr>
          <a:lstStyle/>
          <a:p>
            <a:pPr>
              <a:spcBef>
                <a:spcPct val="0"/>
              </a:spcBef>
            </a:pPr>
            <a:r>
              <a:rPr lang="sl-SI" sz="2799" dirty="0">
                <a:solidFill>
                  <a:srgbClr val="00467D"/>
                </a:solidFill>
                <a:latin typeface="Tahoma" panose="020B0604030504040204" pitchFamily="34" charset="0"/>
                <a:ea typeface="Tahoma" panose="020B0604030504040204" pitchFamily="34" charset="0"/>
                <a:cs typeface="Tahoma" panose="020B0604030504040204" pitchFamily="34" charset="0"/>
              </a:rPr>
              <a:t>Instrumenti za izboljšanje dostopa do financiranja za ženske</a:t>
            </a:r>
            <a:endParaRPr lang="en-US" sz="2799"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pic>
        <p:nvPicPr>
          <p:cNvPr id="25" name="Picture 24" descr="A close-up of a logo&#10;&#10;Description automatically generated with low confidence">
            <a:extLst>
              <a:ext uri="{FF2B5EF4-FFF2-40B4-BE49-F238E27FC236}">
                <a16:creationId xmlns:a16="http://schemas.microsoft.com/office/drawing/2014/main" id="{45EC6BC6-65F0-4907-B840-FE5DBFF9B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9487364"/>
            <a:ext cx="1660184" cy="307134"/>
          </a:xfrm>
          <a:prstGeom prst="rect">
            <a:avLst/>
          </a:prstGeom>
        </p:spPr>
      </p:pic>
      <p:sp>
        <p:nvSpPr>
          <p:cNvPr id="15" name="AutoShape 16">
            <a:extLst>
              <a:ext uri="{FF2B5EF4-FFF2-40B4-BE49-F238E27FC236}">
                <a16:creationId xmlns:a16="http://schemas.microsoft.com/office/drawing/2014/main" id="{786B585B-EE53-4205-89CD-9D54E9D1EAF9}"/>
              </a:ext>
            </a:extLst>
          </p:cNvPr>
          <p:cNvSpPr/>
          <p:nvPr/>
        </p:nvSpPr>
        <p:spPr>
          <a:xfrm flipV="1">
            <a:off x="10053761" y="7124700"/>
            <a:ext cx="6832582" cy="0"/>
          </a:xfrm>
          <a:prstGeom prst="line">
            <a:avLst/>
          </a:prstGeom>
          <a:ln w="9525" cap="rnd">
            <a:solidFill>
              <a:srgbClr val="AF231E"/>
            </a:solidFill>
            <a:prstDash val="solid"/>
            <a:headEnd type="none" w="sm" len="sm"/>
            <a:tailEnd type="none" w="sm" len="sm"/>
          </a:ln>
        </p:spPr>
      </p:sp>
      <p:sp>
        <p:nvSpPr>
          <p:cNvPr id="18" name="TextBox 13">
            <a:extLst>
              <a:ext uri="{FF2B5EF4-FFF2-40B4-BE49-F238E27FC236}">
                <a16:creationId xmlns:a16="http://schemas.microsoft.com/office/drawing/2014/main" id="{55BDA2BB-5CB9-4A2E-861D-C1796ADB6A19}"/>
              </a:ext>
            </a:extLst>
          </p:cNvPr>
          <p:cNvSpPr txBox="1"/>
          <p:nvPr/>
        </p:nvSpPr>
        <p:spPr>
          <a:xfrm>
            <a:off x="10053762" y="7834806"/>
            <a:ext cx="6908781" cy="430759"/>
          </a:xfrm>
          <a:prstGeom prst="rect">
            <a:avLst/>
          </a:prstGeom>
        </p:spPr>
        <p:txBody>
          <a:bodyPr wrap="square" lIns="0" tIns="0" rIns="0" bIns="0" rtlCol="0" anchor="t">
            <a:spAutoFit/>
          </a:bodyPr>
          <a:lstStyle/>
          <a:p>
            <a:pPr>
              <a:spcBef>
                <a:spcPct val="0"/>
              </a:spcBef>
            </a:pPr>
            <a:r>
              <a:rPr lang="sl-SI" sz="2799" dirty="0">
                <a:solidFill>
                  <a:srgbClr val="00467D"/>
                </a:solidFill>
                <a:latin typeface="Tahoma" panose="020B0604030504040204" pitchFamily="34" charset="0"/>
                <a:ea typeface="Tahoma" panose="020B0604030504040204" pitchFamily="34" charset="0"/>
                <a:cs typeface="Tahoma" panose="020B0604030504040204" pitchFamily="34" charset="0"/>
              </a:rPr>
              <a:t>Zaključek </a:t>
            </a:r>
            <a:endParaRPr lang="en-US" sz="2799"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sp>
        <p:nvSpPr>
          <p:cNvPr id="21" name="AutoShape 16">
            <a:extLst>
              <a:ext uri="{FF2B5EF4-FFF2-40B4-BE49-F238E27FC236}">
                <a16:creationId xmlns:a16="http://schemas.microsoft.com/office/drawing/2014/main" id="{C494A119-8359-4E3E-8F5A-CFE25E30C11E}"/>
              </a:ext>
            </a:extLst>
          </p:cNvPr>
          <p:cNvSpPr/>
          <p:nvPr/>
        </p:nvSpPr>
        <p:spPr>
          <a:xfrm flipV="1">
            <a:off x="10091861" y="8496300"/>
            <a:ext cx="6832582" cy="0"/>
          </a:xfrm>
          <a:prstGeom prst="line">
            <a:avLst/>
          </a:prstGeom>
          <a:ln w="9525" cap="rnd">
            <a:solidFill>
              <a:srgbClr val="AF231E"/>
            </a:solidFill>
            <a:prstDash val="solid"/>
            <a:headEnd type="none" w="sm" len="sm"/>
            <a:tailEnd type="none" w="sm" len="sm"/>
          </a:ln>
        </p:spPr>
      </p:sp>
      <p:sp>
        <p:nvSpPr>
          <p:cNvPr id="23" name="TextBox 13">
            <a:extLst>
              <a:ext uri="{FF2B5EF4-FFF2-40B4-BE49-F238E27FC236}">
                <a16:creationId xmlns:a16="http://schemas.microsoft.com/office/drawing/2014/main" id="{8654623E-CA70-4EE6-81C0-13F925D319A9}"/>
              </a:ext>
            </a:extLst>
          </p:cNvPr>
          <p:cNvSpPr txBox="1"/>
          <p:nvPr/>
        </p:nvSpPr>
        <p:spPr>
          <a:xfrm>
            <a:off x="10035715" y="6207802"/>
            <a:ext cx="6908781" cy="861518"/>
          </a:xfrm>
          <a:prstGeom prst="rect">
            <a:avLst/>
          </a:prstGeom>
        </p:spPr>
        <p:txBody>
          <a:bodyPr wrap="square" lIns="0" tIns="0" rIns="0" bIns="0" rtlCol="0" anchor="t">
            <a:spAutoFit/>
          </a:bodyPr>
          <a:lstStyle/>
          <a:p>
            <a:pPr>
              <a:spcBef>
                <a:spcPct val="0"/>
              </a:spcBef>
            </a:pPr>
            <a:r>
              <a:rPr lang="sl-SI" sz="2799" dirty="0">
                <a:solidFill>
                  <a:srgbClr val="00467D"/>
                </a:solidFill>
                <a:latin typeface="Tahoma" panose="020B0604030504040204" pitchFamily="34" charset="0"/>
                <a:ea typeface="Tahoma" panose="020B0604030504040204" pitchFamily="34" charset="0"/>
                <a:cs typeface="Tahoma" panose="020B0604030504040204" pitchFamily="34" charset="0"/>
              </a:rPr>
              <a:t>Primeri programov spodbujanja podjetništva v EU</a:t>
            </a:r>
            <a:endParaRPr lang="en-US" sz="2799"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2D01267C-EB0C-4BFC-830B-1009F20D9DAC}"/>
              </a:ext>
            </a:extLst>
          </p:cNvPr>
          <p:cNvSpPr/>
          <p:nvPr/>
        </p:nvSpPr>
        <p:spPr>
          <a:xfrm>
            <a:off x="13639800" y="0"/>
            <a:ext cx="4648202"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sp>
        <p:nvSpPr>
          <p:cNvPr id="21" name="TextBox 14">
            <a:extLst>
              <a:ext uri="{FF2B5EF4-FFF2-40B4-BE49-F238E27FC236}">
                <a16:creationId xmlns:a16="http://schemas.microsoft.com/office/drawing/2014/main" id="{375B1362-6239-44C4-B4F5-AF3942AAE4CE}"/>
              </a:ext>
            </a:extLst>
          </p:cNvPr>
          <p:cNvSpPr txBox="1"/>
          <p:nvPr/>
        </p:nvSpPr>
        <p:spPr>
          <a:xfrm>
            <a:off x="425197" y="1638300"/>
            <a:ext cx="12637003" cy="10449207"/>
          </a:xfrm>
          <a:prstGeom prst="rect">
            <a:avLst/>
          </a:prstGeom>
        </p:spPr>
        <p:txBody>
          <a:bodyPr wrap="square" lIns="0" tIns="0" rIns="0" bIns="0" rtlCol="0" anchor="t">
            <a:spAutoFit/>
          </a:bodyPr>
          <a:lstStyle/>
          <a:p>
            <a:pPr marL="342900" indent="-342900">
              <a:lnSpc>
                <a:spcPct val="150000"/>
              </a:lnSpc>
              <a:buFont typeface="Wingdings" panose="05000000000000000000" pitchFamily="2" charset="2"/>
              <a:buChar char="v"/>
            </a:pP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V Evropi predstavljajo ženske približno </a:t>
            </a:r>
            <a:r>
              <a:rPr lang="sl-SI" sz="2300" b="1" dirty="0">
                <a:solidFill>
                  <a:srgbClr val="00467D"/>
                </a:solidFill>
                <a:latin typeface="Tahoma" panose="020B0604030504040204" pitchFamily="34" charset="0"/>
                <a:ea typeface="Tahoma" panose="020B0604030504040204" pitchFamily="34" charset="0"/>
                <a:cs typeface="Tahoma" panose="020B0604030504040204" pitchFamily="34" charset="0"/>
              </a:rPr>
              <a:t>52 % celotnega prebivalstva</a:t>
            </a:r>
            <a:r>
              <a:rPr lang="sl-SI" sz="2300"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buFont typeface="Wingdings" panose="05000000000000000000" pitchFamily="2" charset="2"/>
              <a:buChar char="v"/>
            </a:pPr>
            <a:r>
              <a:rPr lang="sl-SI" sz="23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Ženske so med podjetniki premalo zastopane/</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za podjetništvo se v osnovi </a:t>
            </a: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odloča manj žensk. </a:t>
            </a:r>
          </a:p>
          <a:p>
            <a:pPr marL="342900" indent="-342900">
              <a:lnSpc>
                <a:spcPct val="150000"/>
              </a:lnSpc>
              <a:buFont typeface="Wingdings" panose="05000000000000000000" pitchFamily="2" charset="2"/>
              <a:buChar char="v"/>
            </a:pP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Številne študije kažejo, da se ženske soočajo </a:t>
            </a: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z ovirami pri financiranju </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svojih podjetij.</a:t>
            </a:r>
          </a:p>
          <a:p>
            <a:pPr marL="342900" indent="-342900">
              <a:lnSpc>
                <a:spcPct val="150000"/>
              </a:lnSpc>
              <a:buFont typeface="Wingdings" panose="05000000000000000000" pitchFamily="2" charset="2"/>
              <a:buChar char="v"/>
            </a:pP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Podpora za naložbe v okviru finančnih instrumentov in EFSI ni bila posebej namenjena podjetnicam/vlagateljicam; trenutni naložbeni okvir za podjetnice/vlagateljice je razdrobljen in ne vključuje sistemskega poudarka na spolu.</a:t>
            </a:r>
          </a:p>
          <a:p>
            <a:pPr marL="342900" lvl="0" indent="-342900">
              <a:lnSpc>
                <a:spcPct val="120000"/>
              </a:lnSpc>
              <a:buFont typeface="Wingdings" panose="05000000000000000000" pitchFamily="2" charset="2"/>
              <a:buChar char="v"/>
            </a:pP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Zagonska podjetja, ki jih ustanovijo ženske (SISTA x Boston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Consulting</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Group,2019) , </a:t>
            </a:r>
          </a:p>
          <a:p>
            <a:pPr marL="800100" lvl="1" indent="-342900">
              <a:lnSpc>
                <a:spcPct val="120000"/>
              </a:lnSpc>
              <a:buFont typeface="Wingdings" panose="05000000000000000000" pitchFamily="2" charset="2"/>
              <a:buChar char="Ø"/>
            </a:pP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predstavljajo </a:t>
            </a: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le 5% vseh novoustanovljenih podjetij</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financiranih v Franciji in </a:t>
            </a:r>
          </a:p>
          <a:p>
            <a:pPr marL="800100" lvl="1" indent="-342900">
              <a:lnSpc>
                <a:spcPct val="120000"/>
              </a:lnSpc>
              <a:buFont typeface="Wingdings" panose="05000000000000000000" pitchFamily="2" charset="2"/>
              <a:buChar char="Ø"/>
            </a:pP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imajo 30% manj možnosti</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da jih financirajo glavni vlagatelji v nasprotju z moškimi.</a:t>
            </a:r>
          </a:p>
          <a:p>
            <a:pPr marL="800100" lvl="1" indent="-342900">
              <a:lnSpc>
                <a:spcPct val="120000"/>
              </a:lnSpc>
              <a:buFont typeface="Wingdings" panose="05000000000000000000" pitchFamily="2" charset="2"/>
              <a:buChar char="Ø"/>
            </a:pP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Neravnovesje se še poveča za kasnejše faze financiranja</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buFont typeface="Wingdings" panose="05000000000000000000" pitchFamily="2" charset="2"/>
              <a:buChar char="v"/>
            </a:pPr>
            <a:r>
              <a:rPr lang="sl-SI" sz="2400" b="0" i="0" dirty="0">
                <a:solidFill>
                  <a:srgbClr val="00467D"/>
                </a:solidFill>
                <a:effectLst/>
                <a:latin typeface="Roboto"/>
              </a:rPr>
              <a:t>Na podlagi sedanjih trendov bo potrebnih </a:t>
            </a:r>
            <a:r>
              <a:rPr lang="sl-SI" sz="2400" b="1" i="0" dirty="0">
                <a:solidFill>
                  <a:srgbClr val="AF231E"/>
                </a:solidFill>
                <a:effectLst/>
                <a:latin typeface="Roboto"/>
              </a:rPr>
              <a:t>202 leti</a:t>
            </a:r>
            <a:r>
              <a:rPr lang="sl-SI" sz="2400" b="0" i="0" dirty="0">
                <a:solidFill>
                  <a:srgbClr val="00467D"/>
                </a:solidFill>
                <a:effectLst/>
                <a:latin typeface="Roboto"/>
              </a:rPr>
              <a:t>, da se v celoti odpravi vrzel med spoloma v priložnostih in v udeležbi v gospodarstvu. </a:t>
            </a:r>
          </a:p>
          <a:p>
            <a:pPr marL="342900" indent="-342900">
              <a:lnSpc>
                <a:spcPct val="150000"/>
              </a:lnSpc>
              <a:buFont typeface="Wingdings" panose="05000000000000000000" pitchFamily="2" charset="2"/>
              <a:buChar char="v"/>
            </a:pPr>
            <a:r>
              <a:rPr lang="sl-SI" sz="2400" b="1" dirty="0">
                <a:solidFill>
                  <a:srgbClr val="C00000"/>
                </a:solidFill>
                <a:latin typeface="Tahoma" panose="020B0604030504040204" pitchFamily="34" charset="0"/>
                <a:ea typeface="Tahoma" panose="020B0604030504040204" pitchFamily="34" charset="0"/>
                <a:cs typeface="Tahoma" panose="020B0604030504040204" pitchFamily="34" charset="0"/>
              </a:rPr>
              <a:t>Pozitivno =&gt; Podatki kažejo, da se naložbena klima za podjetnice v EU počasi izboljšuje. </a:t>
            </a:r>
            <a:r>
              <a:rPr lang="sl-SI"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InvestEU</a:t>
            </a:r>
            <a:r>
              <a:rPr lang="sl-SI" sz="2400" b="1" dirty="0">
                <a:solidFill>
                  <a:srgbClr val="C00000"/>
                </a:solidFill>
                <a:latin typeface="Tahoma" panose="020B0604030504040204" pitchFamily="34" charset="0"/>
                <a:ea typeface="Tahoma" panose="020B0604030504040204" pitchFamily="34" charset="0"/>
                <a:cs typeface="Tahoma" panose="020B0604030504040204" pitchFamily="34" charset="0"/>
              </a:rPr>
              <a:t> daje osrednjo vlogo pri podpori MSP, ki jih vodijo ženske</a:t>
            </a:r>
            <a:r>
              <a:rPr lang="sl-SI" sz="2400" dirty="0">
                <a:solidFill>
                  <a:srgbClr val="C00000"/>
                </a:solidFill>
                <a:latin typeface="Tahoma" panose="020B0604030504040204" pitchFamily="34" charset="0"/>
                <a:ea typeface="Tahoma" panose="020B0604030504040204" pitchFamily="34" charset="0"/>
                <a:cs typeface="Tahoma" panose="020B0604030504040204" pitchFamily="34" charset="0"/>
              </a:rPr>
              <a:t> (EC 2020).</a:t>
            </a:r>
          </a:p>
          <a:p>
            <a:pPr>
              <a:lnSpc>
                <a:spcPct val="150000"/>
              </a:lnSpc>
            </a:pPr>
            <a:endParaRPr lang="sl-SI" sz="23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v"/>
            </a:pPr>
            <a:endParaRPr lang="sl-SI" sz="23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v"/>
            </a:pPr>
            <a:endParaRPr lang="sl-SI" sz="23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sl-SI" sz="23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87A474FA-9402-4107-92F9-FBBBB0263938}"/>
              </a:ext>
            </a:extLst>
          </p:cNvPr>
          <p:cNvSpPr txBox="1"/>
          <p:nvPr/>
        </p:nvSpPr>
        <p:spPr>
          <a:xfrm>
            <a:off x="647698" y="342900"/>
            <a:ext cx="12192000" cy="1015663"/>
          </a:xfrm>
          <a:prstGeom prst="rect">
            <a:avLst/>
          </a:prstGeom>
          <a:noFill/>
        </p:spPr>
        <p:txBody>
          <a:bodyPr wrap="square">
            <a:spAutoFit/>
          </a:bodyPr>
          <a:lstStyle/>
          <a:p>
            <a:pPr marL="0" lvl="0" indent="0" algn="l">
              <a:spcBef>
                <a:spcPct val="0"/>
              </a:spcBef>
            </a:pPr>
            <a:r>
              <a:rPr lang="sl-SI" sz="6000" b="1" spc="-107" dirty="0">
                <a:solidFill>
                  <a:srgbClr val="C00000"/>
                </a:solidFill>
                <a:latin typeface="Tahoma" panose="020B0604030504040204" pitchFamily="34" charset="0"/>
                <a:ea typeface="Tahoma" panose="020B0604030504040204" pitchFamily="34" charset="0"/>
                <a:cs typeface="Tahoma" panose="020B0604030504040204" pitchFamily="34" charset="0"/>
              </a:rPr>
              <a:t>UVOD</a:t>
            </a:r>
            <a:endParaRPr lang="en-US" sz="6000" b="1" spc="-107"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2">
            <a:extLst>
              <a:ext uri="{FF2B5EF4-FFF2-40B4-BE49-F238E27FC236}">
                <a16:creationId xmlns:a16="http://schemas.microsoft.com/office/drawing/2014/main" id="{707B64AB-E6BB-4712-80AD-EC0C00838679}"/>
              </a:ext>
            </a:extLst>
          </p:cNvPr>
          <p:cNvPicPr>
            <a:picLocks noChangeAspect="1"/>
          </p:cNvPicPr>
          <p:nvPr/>
        </p:nvPicPr>
        <p:blipFill rotWithShape="1">
          <a:blip r:embed="rId3"/>
          <a:srcRect l="8955" t="12519" b="12519"/>
          <a:stretch/>
        </p:blipFill>
        <p:spPr>
          <a:xfrm>
            <a:off x="13639800" y="1936656"/>
            <a:ext cx="4648202" cy="5757396"/>
          </a:xfrm>
          <a:prstGeom prst="rect">
            <a:avLst/>
          </a:prstGeom>
        </p:spPr>
      </p:pic>
      <p:pic>
        <p:nvPicPr>
          <p:cNvPr id="13" name="Picture 4">
            <a:extLst>
              <a:ext uri="{FF2B5EF4-FFF2-40B4-BE49-F238E27FC236}">
                <a16:creationId xmlns:a16="http://schemas.microsoft.com/office/drawing/2014/main" id="{A1825685-C7D2-4EEC-AE95-A3010DF65D6B}"/>
              </a:ext>
            </a:extLst>
          </p:cNvPr>
          <p:cNvPicPr>
            <a:picLocks noChangeAspect="1"/>
          </p:cNvPicPr>
          <p:nvPr/>
        </p:nvPicPr>
        <p:blipFill>
          <a:blip r:embed="rId4"/>
          <a:srcRect/>
          <a:stretch>
            <a:fillRect/>
          </a:stretch>
        </p:blipFill>
        <p:spPr>
          <a:xfrm>
            <a:off x="15240000" y="9468740"/>
            <a:ext cx="1745732" cy="322960"/>
          </a:xfrm>
          <a:prstGeom prst="rect">
            <a:avLst/>
          </a:prstGeom>
        </p:spPr>
      </p:pic>
    </p:spTree>
    <p:extLst>
      <p:ext uri="{BB962C8B-B14F-4D97-AF65-F5344CB8AC3E}">
        <p14:creationId xmlns:p14="http://schemas.microsoft.com/office/powerpoint/2010/main" val="414045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2D01267C-EB0C-4BFC-830B-1009F20D9DAC}"/>
              </a:ext>
            </a:extLst>
          </p:cNvPr>
          <p:cNvSpPr/>
          <p:nvPr/>
        </p:nvSpPr>
        <p:spPr>
          <a:xfrm>
            <a:off x="13639800" y="0"/>
            <a:ext cx="4648202"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sp>
        <p:nvSpPr>
          <p:cNvPr id="21" name="TextBox 14">
            <a:extLst>
              <a:ext uri="{FF2B5EF4-FFF2-40B4-BE49-F238E27FC236}">
                <a16:creationId xmlns:a16="http://schemas.microsoft.com/office/drawing/2014/main" id="{375B1362-6239-44C4-B4F5-AF3942AAE4CE}"/>
              </a:ext>
            </a:extLst>
          </p:cNvPr>
          <p:cNvSpPr txBox="1"/>
          <p:nvPr/>
        </p:nvSpPr>
        <p:spPr>
          <a:xfrm>
            <a:off x="463586" y="2628900"/>
            <a:ext cx="12751303" cy="7862217"/>
          </a:xfrm>
          <a:prstGeom prst="rect">
            <a:avLst/>
          </a:prstGeom>
        </p:spPr>
        <p:txBody>
          <a:bodyPr wrap="square" lIns="0" tIns="0" rIns="0" bIns="0" rtlCol="0" anchor="t">
            <a:spAutoFit/>
          </a:bodyPr>
          <a:lstStyle/>
          <a:p>
            <a:pPr marL="342900" indent="-342900">
              <a:lnSpc>
                <a:spcPct val="150000"/>
              </a:lnSpc>
              <a:buFont typeface="Wingdings" panose="05000000000000000000" pitchFamily="2" charset="2"/>
              <a:buChar char="v"/>
            </a:pPr>
            <a:r>
              <a:rPr lang="sl-SI" sz="2500" dirty="0">
                <a:solidFill>
                  <a:srgbClr val="00467D"/>
                </a:solidFill>
                <a:latin typeface="Tahoma" panose="020B0604030504040204" pitchFamily="34" charset="0"/>
                <a:ea typeface="Tahoma" panose="020B0604030504040204" pitchFamily="34" charset="0"/>
                <a:cs typeface="Tahoma" panose="020B0604030504040204" pitchFamily="34" charset="0"/>
              </a:rPr>
              <a:t>Med </a:t>
            </a:r>
            <a:r>
              <a:rPr lang="sl-SI" sz="2500" b="1" u="sng" dirty="0">
                <a:solidFill>
                  <a:srgbClr val="00467D"/>
                </a:solidFill>
                <a:latin typeface="Tahoma" panose="020B0604030504040204" pitchFamily="34" charset="0"/>
                <a:ea typeface="Tahoma" panose="020B0604030504040204" pitchFamily="34" charset="0"/>
                <a:cs typeface="Tahoma" panose="020B0604030504040204" pitchFamily="34" charset="0"/>
              </a:rPr>
              <a:t>ključne dejavnike vrzeli financiranja podjetnic </a:t>
            </a:r>
            <a:r>
              <a:rPr lang="sl-SI" sz="2500" u="sng" dirty="0">
                <a:solidFill>
                  <a:srgbClr val="00467D"/>
                </a:solidFill>
                <a:latin typeface="Tahoma" panose="020B0604030504040204" pitchFamily="34" charset="0"/>
                <a:ea typeface="Tahoma" panose="020B0604030504040204" pitchFamily="34" charset="0"/>
                <a:cs typeface="Tahoma" panose="020B0604030504040204" pitchFamily="34" charset="0"/>
              </a:rPr>
              <a:t>štejemo</a:t>
            </a:r>
            <a:r>
              <a:rPr lang="sl-SI" sz="2500"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marL="800100" lvl="1" indent="-342900">
              <a:lnSpc>
                <a:spcPct val="150000"/>
              </a:lnSpc>
              <a:buFont typeface="Courier New" panose="02070309020205020404" pitchFamily="49" charset="0"/>
              <a:buChar char="o"/>
            </a:pPr>
            <a:r>
              <a:rPr lang="sl-SI" sz="2500" dirty="0">
                <a:solidFill>
                  <a:srgbClr val="00467D"/>
                </a:solidFill>
                <a:latin typeface="Tahoma" panose="020B0604030504040204" pitchFamily="34" charset="0"/>
                <a:ea typeface="Tahoma" panose="020B0604030504040204" pitchFamily="34" charset="0"/>
                <a:cs typeface="Tahoma" panose="020B0604030504040204" pitchFamily="34" charset="0"/>
              </a:rPr>
              <a:t>manj podjetniških izkušenj;</a:t>
            </a:r>
          </a:p>
          <a:p>
            <a:pPr marL="800100" lvl="1" indent="-342900">
              <a:lnSpc>
                <a:spcPct val="150000"/>
              </a:lnSpc>
              <a:buFont typeface="Courier New" panose="02070309020205020404" pitchFamily="49" charset="0"/>
              <a:buChar char="o"/>
            </a:pPr>
            <a:r>
              <a:rPr lang="sl-SI" sz="2500" dirty="0">
                <a:solidFill>
                  <a:srgbClr val="00467D"/>
                </a:solidFill>
                <a:latin typeface="Tahoma" panose="020B0604030504040204" pitchFamily="34" charset="0"/>
                <a:ea typeface="Tahoma" panose="020B0604030504040204" pitchFamily="34" charset="0"/>
                <a:cs typeface="Tahoma" panose="020B0604030504040204" pitchFamily="34" charset="0"/>
              </a:rPr>
              <a:t>sodelovanje v obrobnih sektorjih, v katerih prevladujejo ženske (navadno vodijo manjša in manj dinamična podjetja kot moški in delujejo v ne-kapitalsko intenzivnih sektorjih =&gt; osebne storitve);</a:t>
            </a:r>
          </a:p>
          <a:p>
            <a:pPr marL="800100" lvl="1" indent="-342900">
              <a:lnSpc>
                <a:spcPct val="150000"/>
              </a:lnSpc>
              <a:buFont typeface="Courier New" panose="02070309020205020404" pitchFamily="49" charset="0"/>
              <a:buChar char="o"/>
            </a:pPr>
            <a:r>
              <a:rPr lang="sl-SI" sz="2500" dirty="0">
                <a:solidFill>
                  <a:srgbClr val="00467D"/>
                </a:solidFill>
                <a:latin typeface="Tahoma" panose="020B0604030504040204" pitchFamily="34" charset="0"/>
                <a:ea typeface="Tahoma" panose="020B0604030504040204" pitchFamily="34" charset="0"/>
                <a:cs typeface="Tahoma" panose="020B0604030504040204" pitchFamily="34" charset="0"/>
              </a:rPr>
              <a:t>bonitetno točkovanje na podlagi spola;</a:t>
            </a:r>
            <a:endParaRPr lang="sl-SI" sz="28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50000"/>
              </a:lnSpc>
              <a:buFont typeface="Courier New" panose="02070309020205020404" pitchFamily="49" charset="0"/>
              <a:buChar char="o"/>
            </a:pPr>
            <a:r>
              <a:rPr lang="sl-SI" sz="2500" dirty="0">
                <a:solidFill>
                  <a:srgbClr val="00467D"/>
                </a:solidFill>
                <a:latin typeface="Tahoma" panose="020B0604030504040204" pitchFamily="34" charset="0"/>
                <a:ea typeface="Tahoma" panose="020B0604030504040204" pitchFamily="34" charset="0"/>
                <a:cs typeface="Tahoma" panose="020B0604030504040204" pitchFamily="34" charset="0"/>
              </a:rPr>
              <a:t>spolni stereotipi v kreditnem postopku, pristranskost investitorjev glede na spol</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mnogokrat se jih zaznava kot bolj tvegane.</a:t>
            </a:r>
            <a:endParaRPr lang="sl-SI" sz="25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Wingdings" panose="05000000000000000000" pitchFamily="2" charset="2"/>
              <a:buChar char="v"/>
            </a:pP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Ženske imajo manj kapitala, manj učinkovite podjetniške mreže, so manj naklonjene tveganju.</a:t>
            </a:r>
          </a:p>
          <a:p>
            <a:pPr marL="457200" indent="-457200">
              <a:lnSpc>
                <a:spcPct val="150000"/>
              </a:lnSpc>
              <a:buFont typeface="Wingdings" panose="05000000000000000000" pitchFamily="2" charset="2"/>
              <a:buChar char="v"/>
            </a:pP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Ženske dajejo prednost virom samo-financiranja </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=&gt; tako manj pogosto kot moški zaprosijo za zunanje financiranje.</a:t>
            </a:r>
          </a:p>
          <a:p>
            <a:pPr marL="342900" indent="-342900">
              <a:lnSpc>
                <a:spcPct val="150000"/>
              </a:lnSpc>
              <a:buFont typeface="Arial" panose="020B0604020202020204" pitchFamily="34" charset="0"/>
              <a:buChar char="•"/>
            </a:pPr>
            <a:endParaRPr lang="sl-SI"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sl-SI" sz="25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87A474FA-9402-4107-92F9-FBBBB0263938}"/>
              </a:ext>
            </a:extLst>
          </p:cNvPr>
          <p:cNvSpPr txBox="1"/>
          <p:nvPr/>
        </p:nvSpPr>
        <p:spPr>
          <a:xfrm>
            <a:off x="609600" y="266700"/>
            <a:ext cx="12192000" cy="1938992"/>
          </a:xfrm>
          <a:prstGeom prst="rect">
            <a:avLst/>
          </a:prstGeom>
          <a:noFill/>
        </p:spPr>
        <p:txBody>
          <a:bodyPr wrap="square">
            <a:spAutoFit/>
          </a:bodyPr>
          <a:lstStyle/>
          <a:p>
            <a:pPr marL="0" lvl="0" indent="0" algn="l">
              <a:spcBef>
                <a:spcPct val="0"/>
              </a:spcBef>
            </a:pPr>
            <a:r>
              <a:rPr lang="sl-SI" sz="6000" b="1" spc="-107" dirty="0">
                <a:solidFill>
                  <a:srgbClr val="C00000"/>
                </a:solidFill>
                <a:latin typeface="Tahoma" panose="020B0604030504040204" pitchFamily="34" charset="0"/>
                <a:ea typeface="Tahoma" panose="020B0604030504040204" pitchFamily="34" charset="0"/>
                <a:cs typeface="Tahoma" panose="020B0604030504040204" pitchFamily="34" charset="0"/>
              </a:rPr>
              <a:t>Vrzeli in ovire pri financiranju ženskega podjetništva</a:t>
            </a:r>
            <a:endParaRPr lang="en-US" sz="6000" b="1" spc="-107"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088310A8-DA05-454C-8893-C59ADD32F421}"/>
              </a:ext>
            </a:extLst>
          </p:cNvPr>
          <p:cNvPicPr>
            <a:picLocks noChangeAspect="1"/>
          </p:cNvPicPr>
          <p:nvPr/>
        </p:nvPicPr>
        <p:blipFill>
          <a:blip r:embed="rId3"/>
          <a:stretch>
            <a:fillRect/>
          </a:stretch>
        </p:blipFill>
        <p:spPr>
          <a:xfrm>
            <a:off x="13639800" y="1714500"/>
            <a:ext cx="4648202" cy="6367121"/>
          </a:xfrm>
          <a:prstGeom prst="rect">
            <a:avLst/>
          </a:prstGeom>
        </p:spPr>
      </p:pic>
      <p:pic>
        <p:nvPicPr>
          <p:cNvPr id="13" name="Picture 4">
            <a:extLst>
              <a:ext uri="{FF2B5EF4-FFF2-40B4-BE49-F238E27FC236}">
                <a16:creationId xmlns:a16="http://schemas.microsoft.com/office/drawing/2014/main" id="{A1825685-C7D2-4EEC-AE95-A3010DF65D6B}"/>
              </a:ext>
            </a:extLst>
          </p:cNvPr>
          <p:cNvPicPr>
            <a:picLocks noChangeAspect="1"/>
          </p:cNvPicPr>
          <p:nvPr/>
        </p:nvPicPr>
        <p:blipFill>
          <a:blip r:embed="rId4"/>
          <a:srcRect/>
          <a:stretch>
            <a:fillRect/>
          </a:stretch>
        </p:blipFill>
        <p:spPr>
          <a:xfrm>
            <a:off x="15316200" y="9468740"/>
            <a:ext cx="1745732" cy="322960"/>
          </a:xfrm>
          <a:prstGeom prst="rect">
            <a:avLst/>
          </a:prstGeom>
        </p:spPr>
      </p:pic>
    </p:spTree>
    <p:extLst>
      <p:ext uri="{BB962C8B-B14F-4D97-AF65-F5344CB8AC3E}">
        <p14:creationId xmlns:p14="http://schemas.microsoft.com/office/powerpoint/2010/main" val="107227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8288000" cy="1790699"/>
            <a:chOff x="0" y="0"/>
            <a:chExt cx="6252776" cy="718313"/>
          </a:xfrm>
          <a:solidFill>
            <a:srgbClr val="00467D"/>
          </a:solidFill>
        </p:grpSpPr>
        <p:sp>
          <p:nvSpPr>
            <p:cNvPr id="3" name="Freeform 3"/>
            <p:cNvSpPr/>
            <p:nvPr/>
          </p:nvSpPr>
          <p:spPr>
            <a:xfrm>
              <a:off x="0" y="0"/>
              <a:ext cx="6252775" cy="718313"/>
            </a:xfrm>
            <a:custGeom>
              <a:avLst/>
              <a:gdLst/>
              <a:ahLst/>
              <a:cxnLst/>
              <a:rect l="l" t="t" r="r" b="b"/>
              <a:pathLst>
                <a:path w="6252775" h="718313">
                  <a:moveTo>
                    <a:pt x="0" y="0"/>
                  </a:moveTo>
                  <a:lnTo>
                    <a:pt x="6252775" y="0"/>
                  </a:lnTo>
                  <a:lnTo>
                    <a:pt x="6252775" y="718313"/>
                  </a:lnTo>
                  <a:lnTo>
                    <a:pt x="0" y="718313"/>
                  </a:lnTo>
                  <a:close/>
                </a:path>
              </a:pathLst>
            </a:custGeom>
            <a:grpFill/>
          </p:spPr>
        </p:sp>
      </p:grpSp>
      <p:grpSp>
        <p:nvGrpSpPr>
          <p:cNvPr id="5" name="Group 5"/>
          <p:cNvGrpSpPr/>
          <p:nvPr/>
        </p:nvGrpSpPr>
        <p:grpSpPr>
          <a:xfrm>
            <a:off x="436790" y="613632"/>
            <a:ext cx="16093347" cy="1175236"/>
            <a:chOff x="-46414" y="544821"/>
            <a:chExt cx="8277699" cy="1566981"/>
          </a:xfrm>
        </p:grpSpPr>
        <p:sp>
          <p:nvSpPr>
            <p:cNvPr id="6" name="TextBox 6"/>
            <p:cNvSpPr txBox="1"/>
            <p:nvPr/>
          </p:nvSpPr>
          <p:spPr>
            <a:xfrm>
              <a:off x="0" y="1727937"/>
              <a:ext cx="8231285" cy="383865"/>
            </a:xfrm>
            <a:prstGeom prst="rect">
              <a:avLst/>
            </a:prstGeom>
          </p:spPr>
          <p:txBody>
            <a:bodyPr lIns="0" tIns="0" rIns="0" bIns="0" rtlCol="0" anchor="t">
              <a:spAutoFit/>
            </a:bodyPr>
            <a:lstStyle/>
            <a:p>
              <a:pPr defTabSz="914445">
                <a:lnSpc>
                  <a:spcPts val="2520"/>
                </a:lnSpc>
                <a:spcBef>
                  <a:spcPct val="0"/>
                </a:spcBef>
                <a:defRPr/>
              </a:pPr>
              <a:endParaRPr lang="sl-SI">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7"/>
            <p:cNvSpPr txBox="1"/>
            <p:nvPr/>
          </p:nvSpPr>
          <p:spPr>
            <a:xfrm>
              <a:off x="-46414" y="544821"/>
              <a:ext cx="8231285" cy="820737"/>
            </a:xfrm>
            <a:prstGeom prst="rect">
              <a:avLst/>
            </a:prstGeom>
          </p:spPr>
          <p:txBody>
            <a:bodyPr lIns="0" tIns="0" rIns="0" bIns="0" rtlCol="0" anchor="t">
              <a:spAutoFit/>
            </a:bodyPr>
            <a:lstStyle/>
            <a:p>
              <a:pPr defTabSz="914445">
                <a:lnSpc>
                  <a:spcPts val="4809"/>
                </a:lnSpc>
                <a:spcBef>
                  <a:spcPct val="0"/>
                </a:spcBef>
                <a:defRPr/>
              </a:pPr>
              <a:r>
                <a:rPr lang="sl-SI" sz="4500" b="1" spc="-110" dirty="0">
                  <a:solidFill>
                    <a:srgbClr val="FFFFFF"/>
                  </a:solidFill>
                  <a:latin typeface="Tahoma" panose="020B0604030504040204" pitchFamily="34" charset="0"/>
                  <a:ea typeface="Tahoma" panose="020B0604030504040204" pitchFamily="34" charset="0"/>
                  <a:cs typeface="Tahoma" panose="020B0604030504040204" pitchFamily="34" charset="0"/>
                </a:rPr>
                <a:t>Vrzel v naložbah po spolu</a:t>
              </a:r>
            </a:p>
          </p:txBody>
        </p:sp>
      </p:grpSp>
      <p:sp>
        <p:nvSpPr>
          <p:cNvPr id="8" name="TextBox 14">
            <a:extLst>
              <a:ext uri="{FF2B5EF4-FFF2-40B4-BE49-F238E27FC236}">
                <a16:creationId xmlns:a16="http://schemas.microsoft.com/office/drawing/2014/main" id="{8A1C2A95-AA85-420D-8E5D-9305E8203277}"/>
              </a:ext>
            </a:extLst>
          </p:cNvPr>
          <p:cNvSpPr txBox="1"/>
          <p:nvPr/>
        </p:nvSpPr>
        <p:spPr>
          <a:xfrm>
            <a:off x="304800" y="2060652"/>
            <a:ext cx="17265422" cy="2168351"/>
          </a:xfrm>
          <a:prstGeom prst="rect">
            <a:avLst/>
          </a:prstGeom>
        </p:spPr>
        <p:txBody>
          <a:bodyPr wrap="square" lIns="0" tIns="0" rIns="0" bIns="0" rtlCol="0" anchor="t">
            <a:spAutoFit/>
          </a:bodyPr>
          <a:lstStyle/>
          <a:p>
            <a:pPr algn="just">
              <a:lnSpc>
                <a:spcPct val="120000"/>
              </a:lnSpc>
            </a:pP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Podjetja, ki jih vodijo ženske so pogosto premalo kapitalizirana in uporabljajo manj zunanjega financiranja ter se  bolj zanašajo na osebne prihranke in sredstva partnerjev (EC, 2020; OECD, 2018). Privabljajo tudi manj naložb v lastniški kapital v zgodnji fazi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early-stage</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equity</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investment</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marL="342900" lvl="0" indent="-342900">
              <a:lnSpc>
                <a:spcPct val="120000"/>
              </a:lnSpc>
              <a:buSzPct val="106000"/>
              <a:buFont typeface="Wingdings" panose="05000000000000000000" pitchFamily="2" charset="2"/>
              <a:buChar char="v"/>
            </a:pP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Tehnološka podjetja, ki jih podpira VC – „ustanovne ekipe po spolu“ </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Atomico</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report</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The</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state</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of</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European</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400" dirty="0" err="1">
                <a:solidFill>
                  <a:srgbClr val="00467D"/>
                </a:solidFill>
                <a:latin typeface="Tahoma" panose="020B0604030504040204" pitchFamily="34" charset="0"/>
                <a:ea typeface="Tahoma" panose="020B0604030504040204" pitchFamily="34" charset="0"/>
                <a:cs typeface="Tahoma" panose="020B0604030504040204" pitchFamily="34" charset="0"/>
              </a:rPr>
              <a:t>tech</a:t>
            </a:r>
            <a:r>
              <a:rPr lang="sl-SI" sz="2400" dirty="0">
                <a:solidFill>
                  <a:srgbClr val="00467D"/>
                </a:solidFill>
                <a:latin typeface="Tahoma" panose="020B0604030504040204" pitchFamily="34" charset="0"/>
                <a:ea typeface="Tahoma" panose="020B0604030504040204" pitchFamily="34" charset="0"/>
                <a:cs typeface="Tahoma" panose="020B0604030504040204" pitchFamily="34" charset="0"/>
              </a:rPr>
              <a:t> 2018)</a:t>
            </a:r>
            <a:r>
              <a:rPr lang="sl-SI" sz="2400" b="1" dirty="0">
                <a:solidFill>
                  <a:srgbClr val="00467D"/>
                </a:solidFill>
                <a:latin typeface="Tahoma" panose="020B0604030504040204" pitchFamily="34" charset="0"/>
                <a:ea typeface="Tahoma" panose="020B0604030504040204" pitchFamily="34" charset="0"/>
                <a:cs typeface="Tahoma" panose="020B0604030504040204" pitchFamily="34" charset="0"/>
              </a:rPr>
              <a:t>:</a:t>
            </a:r>
          </a:p>
        </p:txBody>
      </p:sp>
      <p:pic>
        <p:nvPicPr>
          <p:cNvPr id="9" name="Picture 8">
            <a:extLst>
              <a:ext uri="{FF2B5EF4-FFF2-40B4-BE49-F238E27FC236}">
                <a16:creationId xmlns:a16="http://schemas.microsoft.com/office/drawing/2014/main" id="{8C098434-8C74-4BD6-887D-67A4756C70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2955" y="3771901"/>
            <a:ext cx="14565046" cy="6499648"/>
          </a:xfrm>
          <a:prstGeom prst="rect">
            <a:avLst/>
          </a:prstGeom>
          <a:noFill/>
          <a:ln>
            <a:noFill/>
          </a:ln>
        </p:spPr>
      </p:pic>
      <p:sp>
        <p:nvSpPr>
          <p:cNvPr id="4" name="TextBox 3">
            <a:extLst>
              <a:ext uri="{FF2B5EF4-FFF2-40B4-BE49-F238E27FC236}">
                <a16:creationId xmlns:a16="http://schemas.microsoft.com/office/drawing/2014/main" id="{0190C823-CFA8-4019-BC7B-F54F46E2114E}"/>
              </a:ext>
            </a:extLst>
          </p:cNvPr>
          <p:cNvSpPr txBox="1"/>
          <p:nvPr/>
        </p:nvSpPr>
        <p:spPr>
          <a:xfrm>
            <a:off x="9525" y="4914900"/>
            <a:ext cx="3810000" cy="3007298"/>
          </a:xfrm>
          <a:prstGeom prst="rect">
            <a:avLst/>
          </a:prstGeom>
          <a:noFill/>
        </p:spPr>
        <p:txBody>
          <a:bodyPr wrap="square" rtlCol="0">
            <a:spAutoFit/>
          </a:bodyPr>
          <a:lstStyle/>
          <a:p>
            <a:pPr marL="742950" lvl="1" indent="-285750">
              <a:lnSpc>
                <a:spcPct val="120000"/>
              </a:lnSpc>
              <a:buSzPct val="106000"/>
              <a:buFont typeface="Arial" panose="020B0604020202020204" pitchFamily="34" charset="0"/>
              <a:buChar char="•"/>
            </a:pPr>
            <a:r>
              <a:rPr lang="sl-SI" sz="2000" b="1" dirty="0">
                <a:solidFill>
                  <a:srgbClr val="00467D"/>
                </a:solidFill>
                <a:latin typeface="Tahoma" panose="020B0604030504040204" pitchFamily="34" charset="0"/>
                <a:ea typeface="Tahoma" panose="020B0604030504040204" pitchFamily="34" charset="0"/>
                <a:cs typeface="Tahoma" panose="020B0604030504040204" pitchFamily="34" charset="0"/>
              </a:rPr>
              <a:t>izključno moške ekipe </a:t>
            </a:r>
            <a:r>
              <a:rPr lang="sl-SI" sz="2000" dirty="0">
                <a:solidFill>
                  <a:srgbClr val="00467D"/>
                </a:solidFill>
                <a:latin typeface="Tahoma" panose="020B0604030504040204" pitchFamily="34" charset="0"/>
                <a:ea typeface="Tahoma" panose="020B0604030504040204" pitchFamily="34" charset="0"/>
                <a:cs typeface="Tahoma" panose="020B0604030504040204" pitchFamily="34" charset="0"/>
              </a:rPr>
              <a:t>=&gt; prejmejo 93 % vloženega kapitala in predstavljajo 85% poslov</a:t>
            </a:r>
          </a:p>
          <a:p>
            <a:pPr marL="742950" lvl="1" indent="-285750">
              <a:lnSpc>
                <a:spcPct val="120000"/>
              </a:lnSpc>
              <a:buSzPct val="106000"/>
              <a:buFont typeface="Arial" panose="020B0604020202020204" pitchFamily="34" charset="0"/>
              <a:buChar char="•"/>
            </a:pPr>
            <a:r>
              <a:rPr lang="sl-SI" sz="2000" b="1" dirty="0">
                <a:solidFill>
                  <a:srgbClr val="00467D"/>
                </a:solidFill>
                <a:latin typeface="Tahoma" panose="020B0604030504040204" pitchFamily="34" charset="0"/>
                <a:ea typeface="Tahoma" panose="020B0604030504040204" pitchFamily="34" charset="0"/>
                <a:cs typeface="Tahoma" panose="020B0604030504040204" pitchFamily="34" charset="0"/>
              </a:rPr>
              <a:t>mešane ekipe </a:t>
            </a:r>
            <a:r>
              <a:rPr lang="sl-SI" sz="2000" dirty="0">
                <a:solidFill>
                  <a:srgbClr val="00467D"/>
                </a:solidFill>
                <a:latin typeface="Tahoma" panose="020B0604030504040204" pitchFamily="34" charset="0"/>
                <a:ea typeface="Tahoma" panose="020B0604030504040204" pitchFamily="34" charset="0"/>
                <a:cs typeface="Tahoma" panose="020B0604030504040204" pitchFamily="34" charset="0"/>
              </a:rPr>
              <a:t>=&gt; prejmejo 5% kapitala in</a:t>
            </a:r>
          </a:p>
          <a:p>
            <a:pPr marL="742950" lvl="1" indent="-285750">
              <a:lnSpc>
                <a:spcPct val="120000"/>
              </a:lnSpc>
              <a:buSzPct val="106000"/>
              <a:buFont typeface="Arial" panose="020B0604020202020204" pitchFamily="34" charset="0"/>
              <a:buChar char="•"/>
            </a:pPr>
            <a:r>
              <a:rPr lang="sl-SI" sz="2000" b="1" dirty="0">
                <a:solidFill>
                  <a:srgbClr val="00467D"/>
                </a:solidFill>
                <a:latin typeface="Tahoma" panose="020B0604030504040204" pitchFamily="34" charset="0"/>
                <a:ea typeface="Tahoma" panose="020B0604030504040204" pitchFamily="34" charset="0"/>
                <a:cs typeface="Tahoma" panose="020B0604030504040204" pitchFamily="34" charset="0"/>
              </a:rPr>
              <a:t>ženske ekipe </a:t>
            </a:r>
            <a:r>
              <a:rPr lang="sl-SI" sz="2000" dirty="0">
                <a:solidFill>
                  <a:srgbClr val="00467D"/>
                </a:solidFill>
                <a:latin typeface="Tahoma" panose="020B0604030504040204" pitchFamily="34" charset="0"/>
                <a:ea typeface="Tahoma" panose="020B0604030504040204" pitchFamily="34" charset="0"/>
                <a:cs typeface="Tahoma" panose="020B0604030504040204" pitchFamily="34" charset="0"/>
              </a:rPr>
              <a:t>=&gt; prejmejo 2% kapitala.</a:t>
            </a:r>
          </a:p>
        </p:txBody>
      </p:sp>
    </p:spTree>
    <p:extLst>
      <p:ext uri="{BB962C8B-B14F-4D97-AF65-F5344CB8AC3E}">
        <p14:creationId xmlns:p14="http://schemas.microsoft.com/office/powerpoint/2010/main" val="200744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2D01267C-EB0C-4BFC-830B-1009F20D9DAC}"/>
              </a:ext>
            </a:extLst>
          </p:cNvPr>
          <p:cNvSpPr/>
          <p:nvPr/>
        </p:nvSpPr>
        <p:spPr>
          <a:xfrm>
            <a:off x="0" y="14287"/>
            <a:ext cx="6044696"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pic>
        <p:nvPicPr>
          <p:cNvPr id="13" name="Picture 4">
            <a:extLst>
              <a:ext uri="{FF2B5EF4-FFF2-40B4-BE49-F238E27FC236}">
                <a16:creationId xmlns:a16="http://schemas.microsoft.com/office/drawing/2014/main" id="{A1825685-C7D2-4EEC-AE95-A3010DF65D6B}"/>
              </a:ext>
            </a:extLst>
          </p:cNvPr>
          <p:cNvPicPr>
            <a:picLocks noChangeAspect="1"/>
          </p:cNvPicPr>
          <p:nvPr/>
        </p:nvPicPr>
        <p:blipFill>
          <a:blip r:embed="rId3"/>
          <a:srcRect/>
          <a:stretch>
            <a:fillRect/>
          </a:stretch>
        </p:blipFill>
        <p:spPr>
          <a:xfrm>
            <a:off x="15920473" y="9468740"/>
            <a:ext cx="1745732" cy="322960"/>
          </a:xfrm>
          <a:prstGeom prst="rect">
            <a:avLst/>
          </a:prstGeom>
        </p:spPr>
      </p:pic>
      <p:sp>
        <p:nvSpPr>
          <p:cNvPr id="7" name="Title 1">
            <a:extLst>
              <a:ext uri="{FF2B5EF4-FFF2-40B4-BE49-F238E27FC236}">
                <a16:creationId xmlns:a16="http://schemas.microsoft.com/office/drawing/2014/main" id="{BDD5D543-4104-4A55-B0F5-B3F1606402CC}"/>
              </a:ext>
            </a:extLst>
          </p:cNvPr>
          <p:cNvSpPr txBox="1">
            <a:spLocks/>
          </p:cNvSpPr>
          <p:nvPr/>
        </p:nvSpPr>
        <p:spPr>
          <a:xfrm>
            <a:off x="74162" y="2431151"/>
            <a:ext cx="6057906" cy="54102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sl-SI" sz="4500" b="1" spc="-110" dirty="0">
                <a:solidFill>
                  <a:srgbClr val="FFFFFF"/>
                </a:solidFill>
                <a:latin typeface="Tahoma" panose="020B0604030504040204" pitchFamily="34" charset="0"/>
                <a:ea typeface="Tahoma" panose="020B0604030504040204" pitchFamily="34" charset="0"/>
                <a:cs typeface="Tahoma" panose="020B0604030504040204" pitchFamily="34" charset="0"/>
              </a:rPr>
              <a:t>Razlika med spoloma v zaznanem dostopu do zagonskega financiranja (start-up financing), 2013 (OECD, 2016) </a:t>
            </a:r>
          </a:p>
        </p:txBody>
      </p:sp>
      <p:pic>
        <p:nvPicPr>
          <p:cNvPr id="8" name="Picture 7">
            <a:extLst>
              <a:ext uri="{FF2B5EF4-FFF2-40B4-BE49-F238E27FC236}">
                <a16:creationId xmlns:a16="http://schemas.microsoft.com/office/drawing/2014/main" id="{7AF4695A-845E-4525-ABB1-6C5B871BD380}"/>
              </a:ext>
            </a:extLst>
          </p:cNvPr>
          <p:cNvPicPr>
            <a:picLocks noChangeAspect="1"/>
          </p:cNvPicPr>
          <p:nvPr/>
        </p:nvPicPr>
        <p:blipFill>
          <a:blip r:embed="rId4"/>
          <a:stretch>
            <a:fillRect/>
          </a:stretch>
        </p:blipFill>
        <p:spPr>
          <a:xfrm>
            <a:off x="6044696" y="2247901"/>
            <a:ext cx="12256512" cy="5791200"/>
          </a:xfrm>
          <a:prstGeom prst="rect">
            <a:avLst/>
          </a:prstGeom>
        </p:spPr>
      </p:pic>
      <p:sp>
        <p:nvSpPr>
          <p:cNvPr id="9" name="Title 1">
            <a:extLst>
              <a:ext uri="{FF2B5EF4-FFF2-40B4-BE49-F238E27FC236}">
                <a16:creationId xmlns:a16="http://schemas.microsoft.com/office/drawing/2014/main" id="{C0DD5E11-12DD-4930-AE30-65748D348A01}"/>
              </a:ext>
            </a:extLst>
          </p:cNvPr>
          <p:cNvSpPr txBox="1">
            <a:spLocks/>
          </p:cNvSpPr>
          <p:nvPr/>
        </p:nvSpPr>
        <p:spPr>
          <a:xfrm>
            <a:off x="6132068" y="8558004"/>
            <a:ext cx="12072241" cy="139399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Odstotek posameznikov, po spolu, ki so odgovorili pritrdilno na vprašanje: </a:t>
            </a:r>
            <a:r>
              <a:rPr lang="sl-SI" b="1" i="1" dirty="0">
                <a:solidFill>
                  <a:srgbClr val="00467D"/>
                </a:solidFill>
                <a:effectLst/>
                <a:latin typeface="Tahoma" panose="020B0604030504040204" pitchFamily="34" charset="0"/>
                <a:ea typeface="Tahoma" panose="020B0604030504040204" pitchFamily="34" charset="0"/>
                <a:cs typeface="Tahoma" panose="020B0604030504040204" pitchFamily="34" charset="0"/>
              </a:rPr>
              <a:t>"ali imate dostop do denarja, ki bi ga potrebovali, če bi želeli začeti ali razviti podjetje?"</a:t>
            </a:r>
            <a:endParaRPr lang="sl-SI" b="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4">
            <a:extLst>
              <a:ext uri="{FF2B5EF4-FFF2-40B4-BE49-F238E27FC236}">
                <a16:creationId xmlns:a16="http://schemas.microsoft.com/office/drawing/2014/main" id="{49CB0B1F-F657-466F-ABBB-B2221F9FD3A6}"/>
              </a:ext>
            </a:extLst>
          </p:cNvPr>
          <p:cNvPicPr>
            <a:picLocks noChangeAspect="1"/>
          </p:cNvPicPr>
          <p:nvPr/>
        </p:nvPicPr>
        <p:blipFill>
          <a:blip r:embed="rId3"/>
          <a:srcRect/>
          <a:stretch>
            <a:fillRect/>
          </a:stretch>
        </p:blipFill>
        <p:spPr>
          <a:xfrm>
            <a:off x="1981200" y="9486900"/>
            <a:ext cx="1745732" cy="322960"/>
          </a:xfrm>
          <a:prstGeom prst="rect">
            <a:avLst/>
          </a:prstGeom>
        </p:spPr>
      </p:pic>
    </p:spTree>
    <p:extLst>
      <p:ext uri="{BB962C8B-B14F-4D97-AF65-F5344CB8AC3E}">
        <p14:creationId xmlns:p14="http://schemas.microsoft.com/office/powerpoint/2010/main" val="198220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2D01267C-EB0C-4BFC-830B-1009F20D9DAC}"/>
              </a:ext>
            </a:extLst>
          </p:cNvPr>
          <p:cNvSpPr/>
          <p:nvPr/>
        </p:nvSpPr>
        <p:spPr>
          <a:xfrm>
            <a:off x="13639800" y="0"/>
            <a:ext cx="4648202"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pic>
        <p:nvPicPr>
          <p:cNvPr id="7" name="Picture 6">
            <a:extLst>
              <a:ext uri="{FF2B5EF4-FFF2-40B4-BE49-F238E27FC236}">
                <a16:creationId xmlns:a16="http://schemas.microsoft.com/office/drawing/2014/main" id="{0E266483-6037-43CC-89DF-AD6D73AD19F3}"/>
              </a:ext>
            </a:extLst>
          </p:cNvPr>
          <p:cNvPicPr>
            <a:picLocks noChangeAspect="1"/>
          </p:cNvPicPr>
          <p:nvPr/>
        </p:nvPicPr>
        <p:blipFill>
          <a:blip r:embed="rId3"/>
          <a:stretch>
            <a:fillRect/>
          </a:stretch>
        </p:blipFill>
        <p:spPr>
          <a:xfrm>
            <a:off x="13639800" y="3170858"/>
            <a:ext cx="4648200" cy="3301200"/>
          </a:xfrm>
          <a:prstGeom prst="rect">
            <a:avLst/>
          </a:prstGeom>
        </p:spPr>
      </p:pic>
      <p:sp>
        <p:nvSpPr>
          <p:cNvPr id="21" name="TextBox 14">
            <a:extLst>
              <a:ext uri="{FF2B5EF4-FFF2-40B4-BE49-F238E27FC236}">
                <a16:creationId xmlns:a16="http://schemas.microsoft.com/office/drawing/2014/main" id="{375B1362-6239-44C4-B4F5-AF3942AAE4CE}"/>
              </a:ext>
            </a:extLst>
          </p:cNvPr>
          <p:cNvSpPr txBox="1"/>
          <p:nvPr/>
        </p:nvSpPr>
        <p:spPr>
          <a:xfrm>
            <a:off x="114293" y="2705100"/>
            <a:ext cx="13068301" cy="6400800"/>
          </a:xfrm>
          <a:prstGeom prst="rect">
            <a:avLst/>
          </a:prstGeom>
        </p:spPr>
        <p:txBody>
          <a:bodyPr wrap="square" lIns="0" tIns="0" rIns="0" bIns="0" rtlCol="0" anchor="t">
            <a:spAutoFit/>
          </a:bodyPr>
          <a:lstStyle/>
          <a:p>
            <a:pPr marL="457200" indent="-457200" algn="just">
              <a:lnSpc>
                <a:spcPct val="107000"/>
              </a:lnSpc>
              <a:spcAft>
                <a:spcPts val="800"/>
              </a:spcAft>
              <a:buFont typeface="Wingdings" panose="05000000000000000000" pitchFamily="2" charset="2"/>
              <a:buChar char="v"/>
            </a:pP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V državah članicah EU se že uporabljajo številni instrumenti javne politike za izboljšanje dostopa do financiranje za podjetnice:</a:t>
            </a:r>
          </a:p>
          <a:p>
            <a:pPr marL="914400" lvl="1" indent="-457200" algn="just">
              <a:lnSpc>
                <a:spcPct val="107000"/>
              </a:lnSpc>
              <a:spcAft>
                <a:spcPts val="800"/>
              </a:spcAft>
              <a:buFont typeface="Wingdings" panose="05000000000000000000" pitchFamily="2" charset="2"/>
              <a:buChar char="Ø"/>
            </a:pP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Nepovratna sredstva ženskam za zagon podjetja</a:t>
            </a:r>
          </a:p>
          <a:p>
            <a:pPr marL="914400" lvl="1" indent="-457200" algn="just">
              <a:lnSpc>
                <a:spcPct val="107000"/>
              </a:lnSpc>
              <a:spcAft>
                <a:spcPts val="800"/>
              </a:spcAft>
              <a:buFont typeface="Wingdings" panose="05000000000000000000" pitchFamily="2" charset="2"/>
              <a:buChar char="Ø"/>
            </a:pP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Mikrokrediti </a:t>
            </a: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 za izboljšanje finančne vključenosti s premagovanjem tržnih in socialnih ovir na finančnem trgu </a:t>
            </a: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za prikrajšane skupine</a:t>
            </a: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 </a:t>
            </a:r>
          </a:p>
          <a:p>
            <a:pPr marL="1371600" lvl="2" indent="-457200" algn="just">
              <a:lnSpc>
                <a:spcPct val="107000"/>
              </a:lnSpc>
              <a:spcAft>
                <a:spcPts val="800"/>
              </a:spcAft>
              <a:buFont typeface="Wingdings" panose="05000000000000000000" pitchFamily="2" charset="2"/>
              <a:buChar char="§"/>
            </a:pP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približno 40% mikrokreditnih posojil v letih 2012-2013 je bilo namenjenih ženskim podjetnicam in </a:t>
            </a:r>
          </a:p>
          <a:p>
            <a:pPr marL="1371600" lvl="2" indent="-457200" algn="just">
              <a:lnSpc>
                <a:spcPct val="107000"/>
              </a:lnSpc>
              <a:spcAft>
                <a:spcPts val="800"/>
              </a:spcAft>
              <a:buFont typeface="Wingdings" panose="05000000000000000000" pitchFamily="2" charset="2"/>
              <a:buChar char="§"/>
            </a:pP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približno 1/3 mikrofinančnih institucij posebej osredotočena na ženske (Podatki mikrofinančne mreže v </a:t>
            </a:r>
            <a:r>
              <a:rPr lang="sl-SI" sz="2700" dirty="0" err="1">
                <a:solidFill>
                  <a:srgbClr val="00467D"/>
                </a:solidFill>
                <a:latin typeface="Tahoma" panose="020B0604030504040204" pitchFamily="34" charset="0"/>
                <a:ea typeface="Tahoma" panose="020B0604030504040204" pitchFamily="34" charset="0"/>
                <a:cs typeface="Tahoma" panose="020B0604030504040204" pitchFamily="34" charset="0"/>
              </a:rPr>
              <a:t>Bendig</a:t>
            </a: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 et </a:t>
            </a:r>
            <a:r>
              <a:rPr lang="sl-SI" sz="2700" dirty="0" err="1">
                <a:solidFill>
                  <a:srgbClr val="00467D"/>
                </a:solidFill>
                <a:latin typeface="Tahoma" panose="020B0604030504040204" pitchFamily="34" charset="0"/>
                <a:ea typeface="Tahoma" panose="020B0604030504040204" pitchFamily="34" charset="0"/>
                <a:cs typeface="Tahoma" panose="020B0604030504040204" pitchFamily="34" charset="0"/>
              </a:rPr>
              <a:t>al</a:t>
            </a: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 2014). </a:t>
            </a:r>
          </a:p>
          <a:p>
            <a:pPr lvl="2" algn="just">
              <a:lnSpc>
                <a:spcPct val="107000"/>
              </a:lnSpc>
              <a:spcAft>
                <a:spcPts val="800"/>
              </a:spcAft>
            </a:pPr>
            <a:endPar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914400" lvl="1" indent="-469900" algn="just">
              <a:lnSpc>
                <a:spcPct val="107000"/>
              </a:lnSpc>
              <a:spcAft>
                <a:spcPts val="800"/>
              </a:spcAft>
              <a:buFont typeface="Wingdings" panose="05000000000000000000" pitchFamily="2" charset="2"/>
              <a:buChar char="Ø"/>
            </a:pP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Vse večji </a:t>
            </a: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trend</a:t>
            </a: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 v javni politiki je, </a:t>
            </a: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da se podjetnicam s podjetji usmerjenimi v rast, vključno z naložbami tveganega kapitala (VC) ponudi obsežnejša finančna podpora</a:t>
            </a:r>
            <a:r>
              <a:rPr lang="sl-SI" sz="2700" dirty="0">
                <a:solidFill>
                  <a:srgbClr val="00467D"/>
                </a:solidFill>
                <a:latin typeface="Tahoma" panose="020B0604030504040204" pitchFamily="34" charset="0"/>
                <a:ea typeface="Tahoma" panose="020B0604030504040204" pitchFamily="34" charset="0"/>
                <a:cs typeface="Tahoma" panose="020B0604030504040204" pitchFamily="34" charset="0"/>
              </a:rPr>
              <a:t>. </a:t>
            </a:r>
            <a:endParaRPr lang="sl-SI" sz="2800" b="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87A474FA-9402-4107-92F9-FBBBB0263938}"/>
              </a:ext>
            </a:extLst>
          </p:cNvPr>
          <p:cNvSpPr txBox="1"/>
          <p:nvPr/>
        </p:nvSpPr>
        <p:spPr>
          <a:xfrm>
            <a:off x="457200" y="266700"/>
            <a:ext cx="13487400" cy="1938992"/>
          </a:xfrm>
          <a:prstGeom prst="rect">
            <a:avLst/>
          </a:prstGeom>
          <a:noFill/>
        </p:spPr>
        <p:txBody>
          <a:bodyPr wrap="square">
            <a:spAutoFit/>
          </a:bodyPr>
          <a:lstStyle/>
          <a:p>
            <a:pPr>
              <a:spcBef>
                <a:spcPct val="0"/>
              </a:spcBef>
            </a:pPr>
            <a:r>
              <a:rPr lang="sl-SI" sz="6000" b="1" spc="-107" dirty="0">
                <a:solidFill>
                  <a:srgbClr val="C00000"/>
                </a:solidFill>
                <a:latin typeface="Tahoma" panose="020B0604030504040204" pitchFamily="34" charset="0"/>
                <a:ea typeface="Tahoma" panose="020B0604030504040204" pitchFamily="34" charset="0"/>
                <a:cs typeface="Tahoma" panose="020B0604030504040204" pitchFamily="34" charset="0"/>
              </a:rPr>
              <a:t>Instrumenti za izboljšanje dostopa do financiranja za ženske</a:t>
            </a:r>
            <a:endParaRPr lang="en-US" sz="6000" b="1" spc="-107"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4">
            <a:extLst>
              <a:ext uri="{FF2B5EF4-FFF2-40B4-BE49-F238E27FC236}">
                <a16:creationId xmlns:a16="http://schemas.microsoft.com/office/drawing/2014/main" id="{A1825685-C7D2-4EEC-AE95-A3010DF65D6B}"/>
              </a:ext>
            </a:extLst>
          </p:cNvPr>
          <p:cNvPicPr>
            <a:picLocks noChangeAspect="1"/>
          </p:cNvPicPr>
          <p:nvPr/>
        </p:nvPicPr>
        <p:blipFill>
          <a:blip r:embed="rId4"/>
          <a:srcRect/>
          <a:stretch>
            <a:fillRect/>
          </a:stretch>
        </p:blipFill>
        <p:spPr>
          <a:xfrm>
            <a:off x="15170668" y="9468740"/>
            <a:ext cx="1745732" cy="322960"/>
          </a:xfrm>
          <a:prstGeom prst="rect">
            <a:avLst/>
          </a:prstGeom>
        </p:spPr>
      </p:pic>
    </p:spTree>
    <p:extLst>
      <p:ext uri="{BB962C8B-B14F-4D97-AF65-F5344CB8AC3E}">
        <p14:creationId xmlns:p14="http://schemas.microsoft.com/office/powerpoint/2010/main" val="46418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6E958823-4884-46B8-8410-041D9239FB99}"/>
              </a:ext>
            </a:extLst>
          </p:cNvPr>
          <p:cNvSpPr/>
          <p:nvPr/>
        </p:nvSpPr>
        <p:spPr>
          <a:xfrm>
            <a:off x="13639800" y="0"/>
            <a:ext cx="4648202"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sp>
        <p:nvSpPr>
          <p:cNvPr id="2" name="Title 1">
            <a:extLst>
              <a:ext uri="{FF2B5EF4-FFF2-40B4-BE49-F238E27FC236}">
                <a16:creationId xmlns:a16="http://schemas.microsoft.com/office/drawing/2014/main" id="{8C99046F-6699-4B65-B9BD-E39479884762}"/>
              </a:ext>
            </a:extLst>
          </p:cNvPr>
          <p:cNvSpPr>
            <a:spLocks noGrp="1"/>
          </p:cNvSpPr>
          <p:nvPr>
            <p:ph type="title"/>
          </p:nvPr>
        </p:nvSpPr>
        <p:spPr>
          <a:xfrm>
            <a:off x="452440" y="266700"/>
            <a:ext cx="12496800" cy="1143000"/>
          </a:xfrm>
        </p:spPr>
        <p:txBody>
          <a:bodyPr>
            <a:normAutofit fontScale="90000"/>
          </a:bodyPr>
          <a:lstStyle/>
          <a:p>
            <a:pPr>
              <a:spcBef>
                <a:spcPct val="0"/>
              </a:spcBef>
            </a:pPr>
            <a:r>
              <a:rPr lang="sl-SI" sz="4400" b="1" spc="-107" dirty="0">
                <a:solidFill>
                  <a:srgbClr val="C00000"/>
                </a:solidFill>
                <a:latin typeface="Tahoma" panose="020B0604030504040204" pitchFamily="34" charset="0"/>
                <a:ea typeface="Tahoma" panose="020B0604030504040204" pitchFamily="34" charset="0"/>
                <a:cs typeface="Tahoma" panose="020B0604030504040204" pitchFamily="34" charset="0"/>
              </a:rPr>
              <a:t>Primeri programov spodbujanja podjetništva v EU</a:t>
            </a:r>
            <a:endParaRPr lang="en-US" sz="4400" b="1" spc="-107"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9628E98-21D5-46A9-9EA3-10FA91CCB803}"/>
              </a:ext>
            </a:extLst>
          </p:cNvPr>
          <p:cNvSpPr>
            <a:spLocks noGrp="1"/>
          </p:cNvSpPr>
          <p:nvPr>
            <p:ph idx="1"/>
          </p:nvPr>
        </p:nvSpPr>
        <p:spPr>
          <a:xfrm>
            <a:off x="452440" y="1409700"/>
            <a:ext cx="12725400" cy="8532395"/>
          </a:xfrm>
        </p:spPr>
        <p:txBody>
          <a:bodyPr>
            <a:normAutofit fontScale="55000" lnSpcReduction="20000"/>
          </a:bodyPr>
          <a:lstStyle/>
          <a:p>
            <a:pPr>
              <a:spcBef>
                <a:spcPts val="1200"/>
              </a:spcBef>
              <a:spcAft>
                <a:spcPts val="600"/>
              </a:spcAft>
              <a:buFont typeface="Wingdings" panose="05000000000000000000" pitchFamily="2" charset="2"/>
              <a:buChar char="Ø"/>
            </a:pPr>
            <a:r>
              <a:rPr lang="sl-SI" sz="3600" b="1" i="1" dirty="0">
                <a:solidFill>
                  <a:srgbClr val="00467D"/>
                </a:solidFill>
                <a:latin typeface="Tahoma" panose="020B0604030504040204" pitchFamily="34" charset="0"/>
                <a:ea typeface="Tahoma" panose="020B0604030504040204" pitchFamily="34" charset="0"/>
                <a:cs typeface="Tahoma" panose="020B0604030504040204" pitchFamily="34" charset="0"/>
              </a:rPr>
              <a:t>Večina Nacionalnih razvojnih bank, podobno kot SID, v okviru svojih produktov ne diferencira po spolu, pa vendar je nekaj primerov programov,  nastalih na podlagi strategij držav.</a:t>
            </a:r>
          </a:p>
          <a:p>
            <a:pPr>
              <a:spcBef>
                <a:spcPts val="1200"/>
              </a:spcBef>
              <a:spcAft>
                <a:spcPts val="600"/>
              </a:spcAft>
              <a:buFont typeface="Wingdings" panose="05000000000000000000" pitchFamily="2" charset="2"/>
              <a:buChar char="Ø"/>
            </a:pPr>
            <a:r>
              <a:rPr lang="sl-SI" sz="3600" b="1" i="1" dirty="0">
                <a:solidFill>
                  <a:srgbClr val="00467D"/>
                </a:solidFill>
                <a:latin typeface="Tahoma" panose="020B0604030504040204" pitchFamily="34" charset="0"/>
                <a:ea typeface="Tahoma" panose="020B0604030504040204" pitchFamily="34" charset="0"/>
                <a:cs typeface="Tahoma" panose="020B0604030504040204" pitchFamily="34" charset="0"/>
              </a:rPr>
              <a:t>BPI France – „</a:t>
            </a:r>
            <a:r>
              <a:rPr lang="sl-SI" sz="3600" b="1" i="1" dirty="0" err="1">
                <a:solidFill>
                  <a:srgbClr val="00467D"/>
                </a:solidFill>
                <a:latin typeface="Tahoma" panose="020B0604030504040204" pitchFamily="34" charset="0"/>
                <a:ea typeface="Tahoma" panose="020B0604030504040204" pitchFamily="34" charset="0"/>
                <a:cs typeface="Tahoma" panose="020B0604030504040204" pitchFamily="34" charset="0"/>
              </a:rPr>
              <a:t>Garantie</a:t>
            </a:r>
            <a:r>
              <a:rPr lang="sl-SI" sz="3600" b="1" i="1" dirty="0">
                <a:solidFill>
                  <a:srgbClr val="00467D"/>
                </a:solidFill>
                <a:latin typeface="Tahoma" panose="020B0604030504040204" pitchFamily="34" charset="0"/>
                <a:ea typeface="Tahoma" panose="020B0604030504040204" pitchFamily="34" charset="0"/>
                <a:cs typeface="Tahoma" panose="020B0604030504040204" pitchFamily="34" charset="0"/>
              </a:rPr>
              <a:t> Egalite </a:t>
            </a:r>
            <a:r>
              <a:rPr lang="sl-SI" sz="3600" b="1" i="1" dirty="0" err="1">
                <a:solidFill>
                  <a:srgbClr val="00467D"/>
                </a:solidFill>
                <a:latin typeface="Tahoma" panose="020B0604030504040204" pitchFamily="34" charset="0"/>
                <a:ea typeface="Tahoma" panose="020B0604030504040204" pitchFamily="34" charset="0"/>
                <a:cs typeface="Tahoma" panose="020B0604030504040204" pitchFamily="34" charset="0"/>
              </a:rPr>
              <a:t>Femmes</a:t>
            </a:r>
            <a:r>
              <a:rPr lang="sl-SI" sz="3600" b="1" i="1"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a:spcBef>
                <a:spcPts val="1200"/>
              </a:spcBef>
              <a:spcAft>
                <a:spcPts val="600"/>
              </a:spcAft>
              <a:buFont typeface="Wingdings" panose="05000000000000000000" pitchFamily="2" charset="2"/>
              <a:buChar char="v"/>
            </a:pPr>
            <a:r>
              <a:rPr lang="sl-SI" sz="3600" b="1" i="1" u="sng" dirty="0">
                <a:solidFill>
                  <a:srgbClr val="00467D"/>
                </a:solidFill>
                <a:latin typeface="Tahoma" panose="020B0604030504040204" pitchFamily="34" charset="0"/>
                <a:ea typeface="Tahoma" panose="020B0604030504040204" pitchFamily="34" charset="0"/>
                <a:cs typeface="Tahoma" panose="020B0604030504040204" pitchFamily="34" charset="0"/>
              </a:rPr>
              <a:t>Cilj </a:t>
            </a:r>
            <a:r>
              <a:rPr lang="sl-SI" sz="3600" i="1" u="sng" dirty="0">
                <a:solidFill>
                  <a:srgbClr val="00467D"/>
                </a:solidFill>
                <a:latin typeface="Tahoma" panose="020B0604030504040204" pitchFamily="34" charset="0"/>
                <a:ea typeface="Tahoma" panose="020B0604030504040204" pitchFamily="34" charset="0"/>
                <a:cs typeface="Tahoma" panose="020B0604030504040204" pitchFamily="34" charset="0"/>
              </a:rPr>
              <a:t>=&gt;</a:t>
            </a:r>
            <a:r>
              <a:rPr lang="sl-SI" sz="3600" u="sng" dirty="0">
                <a:solidFill>
                  <a:srgbClr val="00467D"/>
                </a:solidFill>
                <a:effectLst/>
                <a:latin typeface="Tahoma" panose="020B0604030504040204" pitchFamily="34" charset="0"/>
                <a:ea typeface="Tahoma" panose="020B0604030504040204" pitchFamily="34" charset="0"/>
                <a:cs typeface="Tahoma" panose="020B0604030504040204" pitchFamily="34" charset="0"/>
              </a:rPr>
              <a:t> </a:t>
            </a:r>
            <a:r>
              <a:rPr lang="sl-SI" sz="3600" u="sng"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 olajšati dostop do bančnih kreditov za ženske za financiranje ustanovitve, prevzema ali razvoja njihovega podjetja. </a:t>
            </a:r>
          </a:p>
          <a:p>
            <a:pPr>
              <a:spcBef>
                <a:spcPts val="1200"/>
              </a:spcBef>
              <a:spcAft>
                <a:spcPts val="600"/>
              </a:spcAft>
              <a:buFont typeface="Wingdings" panose="05000000000000000000" pitchFamily="2" charset="2"/>
              <a:buChar char="v"/>
            </a:pPr>
            <a:r>
              <a:rPr lang="sl-SI" sz="3600" i="1" u="sng" dirty="0">
                <a:solidFill>
                  <a:srgbClr val="00467D"/>
                </a:solidFill>
                <a:latin typeface="Tahoma" panose="020B0604030504040204" pitchFamily="34" charset="0"/>
                <a:ea typeface="Tahoma" panose="020B0604030504040204" pitchFamily="34" charset="0"/>
                <a:cs typeface="Tahoma" panose="020B0604030504040204" pitchFamily="34" charset="0"/>
              </a:rPr>
              <a:t>3 stebri:</a:t>
            </a:r>
            <a:r>
              <a:rPr lang="sl-SI" sz="3600" u="sng"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širjenje informacij, individualna podpora z mentorstvom in mreženjem ter dostop do financiranja.</a:t>
            </a:r>
          </a:p>
          <a:p>
            <a:pPr>
              <a:spcBef>
                <a:spcPts val="1200"/>
              </a:spcBef>
              <a:spcAft>
                <a:spcPts val="600"/>
              </a:spcAft>
              <a:buFont typeface="Wingdings" panose="05000000000000000000" pitchFamily="2" charset="2"/>
              <a:buChar char="v"/>
            </a:pPr>
            <a:r>
              <a:rPr lang="sl-SI" sz="3600" u="sng" dirty="0">
                <a:solidFill>
                  <a:srgbClr val="00467D"/>
                </a:solidFill>
                <a:latin typeface="Tahoma" panose="020B0604030504040204" pitchFamily="34" charset="0"/>
                <a:ea typeface="Tahoma" panose="020B0604030504040204" pitchFamily="34" charset="0"/>
                <a:cs typeface="Tahoma" panose="020B0604030504040204" pitchFamily="34" charset="0"/>
              </a:rPr>
              <a:t>G</a:t>
            </a:r>
            <a:r>
              <a:rPr lang="sl-SI" sz="3600" i="1" u="sng" dirty="0">
                <a:solidFill>
                  <a:srgbClr val="00467D"/>
                </a:solidFill>
                <a:latin typeface="Tahoma" panose="020B0604030504040204" pitchFamily="34" charset="0"/>
                <a:ea typeface="Tahoma" panose="020B0604030504040204" pitchFamily="34" charset="0"/>
                <a:cs typeface="Tahoma" panose="020B0604030504040204" pitchFamily="34" charset="0"/>
              </a:rPr>
              <a:t>arancija za posojila ženskim podjetjem</a:t>
            </a:r>
            <a:r>
              <a:rPr lang="sl-SI" sz="3600" i="1"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lvl="1">
              <a:spcBef>
                <a:spcPts val="600"/>
              </a:spcBef>
              <a:buFont typeface="Courier New" panose="02070309020205020404" pitchFamily="49" charset="0"/>
              <a:buChar char="o"/>
            </a:pP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stopnja jamstva: 80%, </a:t>
            </a:r>
          </a:p>
          <a:p>
            <a:pPr lvl="1">
              <a:spcBef>
                <a:spcPts val="600"/>
              </a:spcBef>
              <a:buFont typeface="Courier New" panose="02070309020205020404" pitchFamily="49" charset="0"/>
              <a:buChar char="o"/>
            </a:pPr>
            <a:r>
              <a:rPr lang="sl-SI" sz="36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jamstveni znesek: 50.000 €,</a:t>
            </a:r>
          </a:p>
          <a:p>
            <a:pPr lvl="1">
              <a:spcBef>
                <a:spcPts val="600"/>
              </a:spcBef>
              <a:buFont typeface="Courier New" panose="02070309020205020404" pitchFamily="49" charset="0"/>
              <a:buChar char="o"/>
            </a:pP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Ročnost</a:t>
            </a:r>
            <a:r>
              <a:rPr lang="sl-SI" sz="36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 posojila kritega z jamstvom: do 7 let,</a:t>
            </a:r>
          </a:p>
          <a:p>
            <a:pPr lvl="1">
              <a:spcBef>
                <a:spcPts val="600"/>
              </a:spcBef>
              <a:buFont typeface="Courier New" panose="02070309020205020404" pitchFamily="49" charset="0"/>
              <a:buChar char="o"/>
            </a:pP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Posojilo za obratni kapital in/ali investicije,</a:t>
            </a:r>
          </a:p>
          <a:p>
            <a:pPr lvl="1">
              <a:spcBef>
                <a:spcPts val="600"/>
              </a:spcBef>
              <a:buFont typeface="Courier New" panose="02070309020205020404" pitchFamily="49" charset="0"/>
              <a:buChar char="o"/>
            </a:pPr>
            <a:r>
              <a:rPr lang="sl-SI" sz="3600" b="0" i="0" dirty="0">
                <a:solidFill>
                  <a:srgbClr val="00467D"/>
                </a:solidFill>
                <a:effectLst/>
                <a:latin typeface="Tahoma" panose="020B0604030504040204" pitchFamily="34" charset="0"/>
                <a:ea typeface="Tahoma" panose="020B0604030504040204" pitchFamily="34" charset="0"/>
                <a:cs typeface="Tahoma" panose="020B0604030504040204" pitchFamily="34" charset="0"/>
              </a:rPr>
              <a:t>Jamstvo omogoča izključitev zahtev po osebnih jamstvih za zavarovanje kreditnih obveznosti,  </a:t>
            </a:r>
          </a:p>
          <a:p>
            <a:pPr lvl="1">
              <a:spcBef>
                <a:spcPts val="600"/>
              </a:spcBef>
              <a:buFont typeface="Courier New" panose="02070309020205020404" pitchFamily="49" charset="0"/>
              <a:buChar char="o"/>
            </a:pP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Strošek garancije: 2,5% jamstvenega zneska.</a:t>
            </a:r>
          </a:p>
          <a:p>
            <a:pPr marL="342900" lvl="1" indent="-342900">
              <a:spcBef>
                <a:spcPts val="1200"/>
              </a:spcBef>
              <a:spcAft>
                <a:spcPts val="600"/>
              </a:spcAft>
              <a:buFont typeface="Wingdings" panose="05000000000000000000" pitchFamily="2" charset="2"/>
              <a:buChar char="Ø"/>
            </a:pPr>
            <a:r>
              <a:rPr lang="sl-SI" sz="3600" b="1" i="1" dirty="0">
                <a:solidFill>
                  <a:srgbClr val="00467D"/>
                </a:solidFill>
                <a:latin typeface="Tahoma" panose="020B0604030504040204" pitchFamily="34" charset="0"/>
                <a:ea typeface="Tahoma" panose="020B0604030504040204" pitchFamily="34" charset="0"/>
                <a:cs typeface="Tahoma" panose="020B0604030504040204" pitchFamily="34" charset="0"/>
              </a:rPr>
              <a:t>HBOR – Hrvaška razvojna banka  - „Kreditiranje </a:t>
            </a:r>
            <a:r>
              <a:rPr lang="sl-SI" sz="3600" b="1" i="1" dirty="0" err="1">
                <a:solidFill>
                  <a:srgbClr val="00467D"/>
                </a:solidFill>
                <a:latin typeface="Tahoma" panose="020B0604030504040204" pitchFamily="34" charset="0"/>
                <a:ea typeface="Tahoma" panose="020B0604030504040204" pitchFamily="34" charset="0"/>
                <a:cs typeface="Tahoma" panose="020B0604030504040204" pitchFamily="34" charset="0"/>
              </a:rPr>
              <a:t>poduzetnica</a:t>
            </a:r>
            <a:r>
              <a:rPr lang="sl-SI" sz="3600" b="1" i="1"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marL="444500" lvl="1" indent="-360363">
              <a:spcBef>
                <a:spcPts val="1200"/>
              </a:spcBef>
              <a:spcAft>
                <a:spcPts val="600"/>
              </a:spcAft>
              <a:buFont typeface="Wingdings" panose="05000000000000000000" pitchFamily="2" charset="2"/>
              <a:buChar char="v"/>
            </a:pP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RH - sprejeta strategija razvoja ženskega podjetništva.</a:t>
            </a:r>
          </a:p>
          <a:p>
            <a:pPr marL="444500" lvl="1" indent="-360363">
              <a:spcBef>
                <a:spcPts val="1200"/>
              </a:spcBef>
              <a:spcAft>
                <a:spcPts val="600"/>
              </a:spcAft>
              <a:buFont typeface="Wingdings" panose="05000000000000000000" pitchFamily="2" charset="2"/>
              <a:buChar char="v"/>
            </a:pPr>
            <a:r>
              <a:rPr lang="sl-SI" sz="3600" b="1" dirty="0">
                <a:solidFill>
                  <a:srgbClr val="00467D"/>
                </a:solidFill>
                <a:latin typeface="Tahoma" panose="020B0604030504040204" pitchFamily="34" charset="0"/>
                <a:ea typeface="Tahoma" panose="020B0604030504040204" pitchFamily="34" charset="0"/>
                <a:cs typeface="Tahoma" panose="020B0604030504040204" pitchFamily="34" charset="0"/>
              </a:rPr>
              <a:t>Cilj</a:t>
            </a: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 posojil podjetnicam =&gt; spodbujanje ustanavljanja in razvoja gospodarskih subjektov v večinski lasti žensk. </a:t>
            </a:r>
          </a:p>
          <a:p>
            <a:pPr marL="444500" lvl="1" indent="-360363">
              <a:spcBef>
                <a:spcPts val="1200"/>
              </a:spcBef>
              <a:spcAft>
                <a:spcPts val="600"/>
              </a:spcAft>
              <a:buFont typeface="Wingdings" panose="05000000000000000000" pitchFamily="2" charset="2"/>
              <a:buChar char="v"/>
            </a:pPr>
            <a:r>
              <a:rPr lang="sl-SI" sz="3600" u="sng" dirty="0">
                <a:solidFill>
                  <a:srgbClr val="00467D"/>
                </a:solidFill>
                <a:latin typeface="Tahoma" panose="020B0604030504040204" pitchFamily="34" charset="0"/>
                <a:ea typeface="Tahoma" panose="020B0604030504040204" pitchFamily="34" charset="0"/>
                <a:cs typeface="Tahoma" panose="020B0604030504040204" pitchFamily="34" charset="0"/>
              </a:rPr>
              <a:t>Lastnosti posojil (posojila se izvajajo preko poslovnih bank)</a:t>
            </a: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lvl="1">
              <a:spcBef>
                <a:spcPts val="1200"/>
              </a:spcBef>
              <a:spcAft>
                <a:spcPts val="600"/>
              </a:spcAft>
              <a:buFont typeface="Courier New" panose="02070309020205020404" pitchFamily="49" charset="0"/>
              <a:buChar char="o"/>
            </a:pP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Namen: financiranje ustanovitve podjetja, posodobitev poslovanja, uvajanje novih tehnologij, povečanje kapacitet, razvoj in uvajanje novih proizvodov in storitev, ipd.</a:t>
            </a:r>
            <a:endParaRPr lang="sl-SI" sz="3600" b="0" i="0" dirty="0">
              <a:solidFill>
                <a:srgbClr val="00467D"/>
              </a:solidFill>
              <a:effectLst/>
              <a:latin typeface="Tahoma" panose="020B0604030504040204" pitchFamily="34" charset="0"/>
              <a:ea typeface="Tahoma" panose="020B0604030504040204" pitchFamily="34" charset="0"/>
              <a:cs typeface="Tahoma" panose="020B0604030504040204" pitchFamily="34" charset="0"/>
            </a:endParaRPr>
          </a:p>
          <a:p>
            <a:pPr lvl="1">
              <a:spcBef>
                <a:spcPts val="1200"/>
              </a:spcBef>
              <a:spcAft>
                <a:spcPts val="600"/>
              </a:spcAft>
              <a:buFont typeface="Courier New" panose="02070309020205020404" pitchFamily="49" charset="0"/>
              <a:buChar char="o"/>
            </a:pP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Znesek posojila: 26.529 € - do 265.293 €,</a:t>
            </a:r>
          </a:p>
          <a:p>
            <a:pPr lvl="1">
              <a:spcBef>
                <a:spcPts val="1200"/>
              </a:spcBef>
              <a:spcAft>
                <a:spcPts val="600"/>
              </a:spcAft>
              <a:buFont typeface="Courier New" panose="02070309020205020404" pitchFamily="49" charset="0"/>
              <a:buChar char="o"/>
            </a:pPr>
            <a:r>
              <a:rPr lang="sl-SI" sz="3600" dirty="0">
                <a:solidFill>
                  <a:srgbClr val="00467D"/>
                </a:solidFill>
                <a:latin typeface="Tahoma" panose="020B0604030504040204" pitchFamily="34" charset="0"/>
                <a:ea typeface="Tahoma" panose="020B0604030504040204" pitchFamily="34" charset="0"/>
                <a:cs typeface="Tahoma" panose="020B0604030504040204" pitchFamily="34" charset="0"/>
              </a:rPr>
              <a:t>Ročnost posojila: do 12 let; moratorij do 3 leta.</a:t>
            </a:r>
            <a:endParaRPr lang="sl-SI" sz="3600" b="0" i="0" dirty="0">
              <a:solidFill>
                <a:srgbClr val="00467D"/>
              </a:solidFill>
              <a:effectLst/>
              <a:latin typeface="Tahoma" panose="020B0604030504040204" pitchFamily="34" charset="0"/>
              <a:ea typeface="Tahoma" panose="020B0604030504040204" pitchFamily="34" charset="0"/>
              <a:cs typeface="Tahoma" panose="020B0604030504040204" pitchFamily="34" charset="0"/>
            </a:endParaRPr>
          </a:p>
          <a:p>
            <a:pPr marL="457200" lvl="1" indent="0">
              <a:spcBef>
                <a:spcPts val="1200"/>
              </a:spcBef>
              <a:spcAft>
                <a:spcPts val="600"/>
              </a:spcAft>
              <a:buNone/>
            </a:pPr>
            <a:endParaRPr lang="sl-SI" sz="2200" b="1" i="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4">
            <a:extLst>
              <a:ext uri="{FF2B5EF4-FFF2-40B4-BE49-F238E27FC236}">
                <a16:creationId xmlns:a16="http://schemas.microsoft.com/office/drawing/2014/main" id="{D9A62023-ED90-4E6F-BFF8-CE32BF65F47B}"/>
              </a:ext>
            </a:extLst>
          </p:cNvPr>
          <p:cNvPicPr>
            <a:picLocks noChangeAspect="1"/>
          </p:cNvPicPr>
          <p:nvPr/>
        </p:nvPicPr>
        <p:blipFill>
          <a:blip r:embed="rId3"/>
          <a:srcRect/>
          <a:stretch>
            <a:fillRect/>
          </a:stretch>
        </p:blipFill>
        <p:spPr>
          <a:xfrm>
            <a:off x="15240000" y="9468740"/>
            <a:ext cx="1745732" cy="322960"/>
          </a:xfrm>
          <a:prstGeom prst="rect">
            <a:avLst/>
          </a:prstGeom>
        </p:spPr>
      </p:pic>
      <p:pic>
        <p:nvPicPr>
          <p:cNvPr id="10" name="Picture 9">
            <a:extLst>
              <a:ext uri="{FF2B5EF4-FFF2-40B4-BE49-F238E27FC236}">
                <a16:creationId xmlns:a16="http://schemas.microsoft.com/office/drawing/2014/main" id="{C9C435EC-E8BC-4890-8AE3-682F5B1A4A38}"/>
              </a:ext>
            </a:extLst>
          </p:cNvPr>
          <p:cNvPicPr>
            <a:picLocks noChangeAspect="1"/>
          </p:cNvPicPr>
          <p:nvPr/>
        </p:nvPicPr>
        <p:blipFill>
          <a:blip r:embed="rId4"/>
          <a:stretch>
            <a:fillRect/>
          </a:stretch>
        </p:blipFill>
        <p:spPr>
          <a:xfrm>
            <a:off x="13639799" y="1509778"/>
            <a:ext cx="4648201" cy="6976997"/>
          </a:xfrm>
          <a:prstGeom prst="rect">
            <a:avLst/>
          </a:prstGeom>
        </p:spPr>
      </p:pic>
    </p:spTree>
    <p:extLst>
      <p:ext uri="{BB962C8B-B14F-4D97-AF65-F5344CB8AC3E}">
        <p14:creationId xmlns:p14="http://schemas.microsoft.com/office/powerpoint/2010/main" val="2560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2D01267C-EB0C-4BFC-830B-1009F20D9DAC}"/>
              </a:ext>
            </a:extLst>
          </p:cNvPr>
          <p:cNvSpPr/>
          <p:nvPr/>
        </p:nvSpPr>
        <p:spPr>
          <a:xfrm>
            <a:off x="13639800" y="0"/>
            <a:ext cx="4648202"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sp>
      <p:sp>
        <p:nvSpPr>
          <p:cNvPr id="21" name="TextBox 14">
            <a:extLst>
              <a:ext uri="{FF2B5EF4-FFF2-40B4-BE49-F238E27FC236}">
                <a16:creationId xmlns:a16="http://schemas.microsoft.com/office/drawing/2014/main" id="{375B1362-6239-44C4-B4F5-AF3942AAE4CE}"/>
              </a:ext>
            </a:extLst>
          </p:cNvPr>
          <p:cNvSpPr txBox="1"/>
          <p:nvPr/>
        </p:nvSpPr>
        <p:spPr>
          <a:xfrm>
            <a:off x="533400" y="647700"/>
            <a:ext cx="12746421" cy="9281067"/>
          </a:xfrm>
          <a:prstGeom prst="rect">
            <a:avLst/>
          </a:prstGeom>
        </p:spPr>
        <p:txBody>
          <a:bodyPr wrap="square" lIns="0" tIns="0" rIns="0" bIns="0" rtlCol="0" anchor="t">
            <a:spAutoFit/>
          </a:bodyPr>
          <a:lstStyle/>
          <a:p>
            <a:pPr marL="342900" indent="-342900">
              <a:lnSpc>
                <a:spcPct val="150000"/>
              </a:lnSpc>
              <a:buFont typeface="Wingdings" panose="05000000000000000000" pitchFamily="2" charset="2"/>
              <a:buChar char="Ø"/>
            </a:pPr>
            <a:r>
              <a:rPr lang="sl-SI" sz="2200" b="1" dirty="0">
                <a:solidFill>
                  <a:srgbClr val="00467D"/>
                </a:solidFill>
                <a:latin typeface="Tahoma" panose="020B0604030504040204" pitchFamily="34" charset="0"/>
                <a:ea typeface="Tahoma" panose="020B0604030504040204" pitchFamily="34" charset="0"/>
                <a:cs typeface="Tahoma" panose="020B0604030504040204" pitchFamily="34" charset="0"/>
              </a:rPr>
              <a:t>Naložbe  </a:t>
            </a:r>
            <a:r>
              <a:rPr lang="sl-SI" sz="2200" b="1" dirty="0" err="1">
                <a:solidFill>
                  <a:srgbClr val="00467D"/>
                </a:solidFill>
                <a:latin typeface="Tahoma" panose="020B0604030504040204" pitchFamily="34" charset="0"/>
                <a:ea typeface="Tahoma" panose="020B0604030504040204" pitchFamily="34" charset="0"/>
                <a:cs typeface="Tahoma" panose="020B0604030504040204" pitchFamily="34" charset="0"/>
              </a:rPr>
              <a:t>Enterprise</a:t>
            </a:r>
            <a:r>
              <a:rPr lang="sl-SI" sz="2200" b="1"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b="1" dirty="0" err="1">
                <a:solidFill>
                  <a:srgbClr val="00467D"/>
                </a:solidFill>
                <a:latin typeface="Tahoma" panose="020B0604030504040204" pitchFamily="34" charset="0"/>
                <a:ea typeface="Tahoma" panose="020B0604030504040204" pitchFamily="34" charset="0"/>
                <a:cs typeface="Tahoma" panose="020B0604030504040204" pitchFamily="34" charset="0"/>
              </a:rPr>
              <a:t>Ireland</a:t>
            </a:r>
            <a:r>
              <a:rPr lang="sl-SI" sz="2200" b="1" dirty="0">
                <a:solidFill>
                  <a:srgbClr val="00467D"/>
                </a:solidFill>
                <a:latin typeface="Tahoma" panose="020B0604030504040204" pitchFamily="34" charset="0"/>
                <a:ea typeface="Tahoma" panose="020B0604030504040204" pitchFamily="34" charset="0"/>
                <a:cs typeface="Tahoma" panose="020B0604030504040204" pitchFamily="34" charset="0"/>
              </a:rPr>
              <a:t> (do 50.000 EUR) v lastniški kapital novoustanovljenih podjetij podjetnic  </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(npr.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Competitive</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StartFund</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for</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Female</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Entrepreneurs</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Ireland</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https://www.enterprise-ireland.com/en/funding-supports/company/hpsu-funding/competitive-start-fund-women-enterpreneurship.html</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342900" lvl="1" indent="-342900">
              <a:lnSpc>
                <a:spcPct val="150000"/>
              </a:lnSpc>
              <a:buFont typeface="Wingdings" panose="05000000000000000000" pitchFamily="2" charset="2"/>
              <a:buChar char="Ø"/>
            </a:pPr>
            <a:r>
              <a:rPr lang="sl-SI" sz="2200" b="1" dirty="0">
                <a:solidFill>
                  <a:srgbClr val="00467D"/>
                </a:solidFill>
                <a:latin typeface="Tahoma" panose="020B0604030504040204" pitchFamily="34" charset="0"/>
                <a:ea typeface="Tahoma" panose="020B0604030504040204" pitchFamily="34" charset="0"/>
                <a:cs typeface="Tahoma" panose="020B0604030504040204" pitchFamily="34" charset="0"/>
              </a:rPr>
              <a:t>FINNVERA </a:t>
            </a:r>
            <a:r>
              <a:rPr lang="sl-SI" sz="2200" i="1" dirty="0">
                <a:solidFill>
                  <a:srgbClr val="00467D"/>
                </a:solidFill>
                <a:latin typeface="Tahoma" panose="020B0604030504040204" pitchFamily="34" charset="0"/>
                <a:ea typeface="Tahoma" panose="020B0604030504040204" pitchFamily="34" charset="0"/>
                <a:cs typeface="Tahoma" panose="020B0604030504040204" pitchFamily="34" charset="0"/>
              </a:rPr>
              <a:t>(Finska razvojna banka) </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=&gt; je do leta 2013 ponujala posojila za podjetnice, ki pa je bilo tako kot razvojna in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okoljska</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posojila umaknjeno iz ponudbe izdelkov (z namenom poenostavitve in učinkovitejšega upravljanja povezanega s produkti ter lažjega usmerjanja virov glede na potrebe strank).   </a:t>
            </a:r>
          </a:p>
          <a:p>
            <a:pPr marL="0" lvl="1">
              <a:lnSpc>
                <a:spcPct val="150000"/>
              </a:lnSpc>
            </a:pPr>
            <a:endParaRPr lang="sl-SI" sz="2200" b="1"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342900" lvl="1" indent="-342900">
              <a:lnSpc>
                <a:spcPct val="150000"/>
              </a:lnSpc>
              <a:buFont typeface="Wingdings" panose="05000000000000000000" pitchFamily="2" charset="2"/>
              <a:buChar char="Ø"/>
            </a:pPr>
            <a:r>
              <a:rPr lang="sl-SI" sz="2200" b="1" dirty="0" err="1">
                <a:solidFill>
                  <a:srgbClr val="00467D"/>
                </a:solidFill>
                <a:latin typeface="Tahoma" panose="020B0604030504040204" pitchFamily="34" charset="0"/>
                <a:ea typeface="Tahoma" panose="020B0604030504040204" pitchFamily="34" charset="0"/>
                <a:cs typeface="Tahoma" panose="020B0604030504040204" pitchFamily="34" charset="0"/>
              </a:rPr>
              <a:t>EaSI</a:t>
            </a:r>
            <a:r>
              <a:rPr lang="sl-SI" sz="2200" b="1"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program zaposlovanja in socialnih inovacij:</a:t>
            </a:r>
          </a:p>
          <a:p>
            <a:pPr marL="800100" lvl="2" indent="-342900">
              <a:lnSpc>
                <a:spcPct val="150000"/>
              </a:lnSpc>
              <a:buFont typeface="Wingdings" panose="05000000000000000000" pitchFamily="2" charset="2"/>
              <a:buChar char="v"/>
            </a:pPr>
            <a:r>
              <a:rPr lang="sl-SI" sz="2200" i="1" u="sng" dirty="0">
                <a:solidFill>
                  <a:srgbClr val="00467D"/>
                </a:solidFill>
                <a:latin typeface="Tahoma" panose="020B0604030504040204" pitchFamily="34" charset="0"/>
                <a:ea typeface="Tahoma" panose="020B0604030504040204" pitchFamily="34" charset="0"/>
                <a:cs typeface="Tahoma" panose="020B0604030504040204" pitchFamily="34" charset="0"/>
              </a:rPr>
              <a:t>Cilj </a:t>
            </a:r>
            <a:r>
              <a:rPr lang="sl-SI" sz="2200" u="sng" dirty="0">
                <a:solidFill>
                  <a:srgbClr val="00467D"/>
                </a:solidFill>
                <a:latin typeface="Tahoma" panose="020B0604030504040204" pitchFamily="34" charset="0"/>
                <a:ea typeface="Tahoma" panose="020B0604030504040204" pitchFamily="34" charset="0"/>
                <a:cs typeface="Tahoma" panose="020B0604030504040204" pitchFamily="34" charset="0"/>
              </a:rPr>
              <a:t>=&gt; </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spodbujanje enakosti med moškimi in ženskami, vključno z vključevanjem načela enakosti spolov </a:t>
            </a:r>
          </a:p>
          <a:p>
            <a:pPr marL="703262" lvl="3" indent="-342900">
              <a:lnSpc>
                <a:spcPct val="150000"/>
              </a:lnSpc>
              <a:buFont typeface="Wingdings" panose="05000000000000000000" pitchFamily="2" charset="2"/>
              <a:buChar char="v"/>
            </a:pP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Nekateri posredniki so bili spodbujeni, da ciljajo na mikroposojila podjetnicam z </a:t>
            </a:r>
            <a:r>
              <a:rPr lang="sl-SI" sz="2200" u="sng" dirty="0">
                <a:solidFill>
                  <a:srgbClr val="00467D"/>
                </a:solidFill>
                <a:latin typeface="Tahoma" panose="020B0604030504040204" pitchFamily="34" charset="0"/>
                <a:ea typeface="Tahoma" panose="020B0604030504040204" pitchFamily="34" charset="0"/>
                <a:cs typeface="Tahoma" panose="020B0604030504040204" pitchFamily="34" charset="0"/>
              </a:rPr>
              <a:t>mehanizmom prilagajanja obrestnih marž </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(npr. </a:t>
            </a:r>
            <a:r>
              <a:rPr lang="sl-SI" sz="2200" u="sng" dirty="0">
                <a:solidFill>
                  <a:srgbClr val="00467D"/>
                </a:solidFill>
                <a:latin typeface="Tahoma" panose="020B0604030504040204" pitchFamily="34" charset="0"/>
                <a:ea typeface="Tahoma" panose="020B0604030504040204" pitchFamily="34" charset="0"/>
                <a:cs typeface="Tahoma" panose="020B0604030504040204" pitchFamily="34" charset="0"/>
              </a:rPr>
              <a:t>v Litvi </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Šiaulių</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dirty="0" err="1">
                <a:solidFill>
                  <a:srgbClr val="00467D"/>
                </a:solidFill>
                <a:latin typeface="Tahoma" panose="020B0604030504040204" pitchFamily="34" charset="0"/>
                <a:ea typeface="Tahoma" panose="020B0604030504040204" pitchFamily="34" charset="0"/>
                <a:cs typeface="Tahoma" panose="020B0604030504040204" pitchFamily="34" charset="0"/>
              </a:rPr>
              <a:t>Bankas</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marL="84137" lvl="3">
              <a:lnSpc>
                <a:spcPct val="150000"/>
              </a:lnSpc>
            </a:pPr>
            <a:endParaRPr lang="sl-SI" sz="2200" b="1" dirty="0">
              <a:solidFill>
                <a:srgbClr val="00467D"/>
              </a:solidFill>
              <a:latin typeface="Tahoma" panose="020B0604030504040204" pitchFamily="34" charset="0"/>
              <a:ea typeface="Tahoma" panose="020B0604030504040204" pitchFamily="34" charset="0"/>
              <a:cs typeface="Tahoma" panose="020B0604030504040204" pitchFamily="34" charset="0"/>
            </a:endParaRPr>
          </a:p>
          <a:p>
            <a:pPr marL="427037" lvl="3" indent="-342900">
              <a:buFont typeface="Wingdings" panose="05000000000000000000" pitchFamily="2" charset="2"/>
              <a:buChar char="Ø"/>
            </a:pPr>
            <a:r>
              <a:rPr lang="sl-SI" sz="2200" b="1" dirty="0">
                <a:solidFill>
                  <a:srgbClr val="00467D"/>
                </a:solidFill>
                <a:latin typeface="Tahoma" panose="020B0604030504040204" pitchFamily="34" charset="0"/>
                <a:ea typeface="Tahoma" panose="020B0604030504040204" pitchFamily="34" charset="0"/>
                <a:cs typeface="Tahoma" panose="020B0604030504040204" pitchFamily="34" charset="0"/>
              </a:rPr>
              <a:t>EIB in EIF:  Sprejeta strategija za vključevanje enakosti spolov in opolnomočenju žensk v naložbene aktivnosti „</a:t>
            </a:r>
            <a:r>
              <a:rPr lang="sl-SI" sz="2200" b="1" u="sng" dirty="0" err="1">
                <a:solidFill>
                  <a:srgbClr val="00467D"/>
                </a:solidFill>
                <a:latin typeface="Tahoma" panose="020B0604030504040204" pitchFamily="34" charset="0"/>
                <a:ea typeface="Tahoma" panose="020B0604030504040204" pitchFamily="34" charset="0"/>
                <a:cs typeface="Tahoma" panose="020B0604030504040204" pitchFamily="34" charset="0"/>
              </a:rPr>
              <a:t>Protect</a:t>
            </a:r>
            <a:r>
              <a:rPr lang="sl-SI" sz="2200" b="1" u="sng"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b="1" u="sng" dirty="0" err="1">
                <a:solidFill>
                  <a:srgbClr val="00467D"/>
                </a:solidFill>
                <a:latin typeface="Tahoma" panose="020B0604030504040204" pitchFamily="34" charset="0"/>
                <a:ea typeface="Tahoma" panose="020B0604030504040204" pitchFamily="34" charset="0"/>
                <a:cs typeface="Tahoma" panose="020B0604030504040204" pitchFamily="34" charset="0"/>
              </a:rPr>
              <a:t>Impact</a:t>
            </a:r>
            <a:r>
              <a:rPr lang="sl-SI" sz="2200" b="1" u="sng" dirty="0">
                <a:solidFill>
                  <a:srgbClr val="00467D"/>
                </a:solidFill>
                <a:latin typeface="Tahoma" panose="020B0604030504040204" pitchFamily="34" charset="0"/>
                <a:ea typeface="Tahoma" panose="020B0604030504040204" pitchFamily="34" charset="0"/>
                <a:cs typeface="Tahoma" panose="020B0604030504040204" pitchFamily="34" charset="0"/>
              </a:rPr>
              <a:t>, </a:t>
            </a:r>
            <a:r>
              <a:rPr lang="sl-SI" sz="2200" b="1" u="sng" dirty="0" err="1">
                <a:solidFill>
                  <a:srgbClr val="00467D"/>
                </a:solidFill>
                <a:latin typeface="Tahoma" panose="020B0604030504040204" pitchFamily="34" charset="0"/>
                <a:ea typeface="Tahoma" panose="020B0604030504040204" pitchFamily="34" charset="0"/>
                <a:cs typeface="Tahoma" panose="020B0604030504040204" pitchFamily="34" charset="0"/>
              </a:rPr>
              <a:t>Invest</a:t>
            </a:r>
            <a:r>
              <a:rPr lang="sl-SI" sz="2200" dirty="0">
                <a:solidFill>
                  <a:srgbClr val="00467D"/>
                </a:solidFill>
                <a:latin typeface="Tahoma" panose="020B0604030504040204" pitchFamily="34" charset="0"/>
                <a:ea typeface="Tahoma" panose="020B0604030504040204" pitchFamily="34" charset="0"/>
                <a:cs typeface="Tahoma" panose="020B0604030504040204" pitchFamily="34" charset="0"/>
              </a:rPr>
              <a:t>“.</a:t>
            </a:r>
          </a:p>
          <a:p>
            <a:pPr marL="444500" lvl="3" indent="-360363">
              <a:lnSpc>
                <a:spcPct val="150000"/>
              </a:lnSpc>
              <a:buFont typeface="Wingdings" panose="05000000000000000000" pitchFamily="2" charset="2"/>
              <a:buChar char="v"/>
            </a:pPr>
            <a:endParaRPr lang="sl-SI"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4">
            <a:extLst>
              <a:ext uri="{FF2B5EF4-FFF2-40B4-BE49-F238E27FC236}">
                <a16:creationId xmlns:a16="http://schemas.microsoft.com/office/drawing/2014/main" id="{A1825685-C7D2-4EEC-AE95-A3010DF65D6B}"/>
              </a:ext>
            </a:extLst>
          </p:cNvPr>
          <p:cNvPicPr>
            <a:picLocks noChangeAspect="1"/>
          </p:cNvPicPr>
          <p:nvPr/>
        </p:nvPicPr>
        <p:blipFill>
          <a:blip r:embed="rId4"/>
          <a:srcRect/>
          <a:stretch>
            <a:fillRect/>
          </a:stretch>
        </p:blipFill>
        <p:spPr>
          <a:xfrm>
            <a:off x="15316200" y="9468740"/>
            <a:ext cx="1745732" cy="322960"/>
          </a:xfrm>
          <a:prstGeom prst="rect">
            <a:avLst/>
          </a:prstGeom>
        </p:spPr>
      </p:pic>
      <p:pic>
        <p:nvPicPr>
          <p:cNvPr id="4" name="Picture 3">
            <a:extLst>
              <a:ext uri="{FF2B5EF4-FFF2-40B4-BE49-F238E27FC236}">
                <a16:creationId xmlns:a16="http://schemas.microsoft.com/office/drawing/2014/main" id="{B7E4534A-5252-488F-9308-21AD48113242}"/>
              </a:ext>
            </a:extLst>
          </p:cNvPr>
          <p:cNvPicPr>
            <a:picLocks noChangeAspect="1"/>
          </p:cNvPicPr>
          <p:nvPr/>
        </p:nvPicPr>
        <p:blipFill>
          <a:blip r:embed="rId5"/>
          <a:stretch>
            <a:fillRect/>
          </a:stretch>
        </p:blipFill>
        <p:spPr>
          <a:xfrm>
            <a:off x="13648791" y="1943100"/>
            <a:ext cx="4642197" cy="5943600"/>
          </a:xfrm>
          <a:prstGeom prst="rect">
            <a:avLst/>
          </a:prstGeom>
        </p:spPr>
      </p:pic>
      <p:sp>
        <p:nvSpPr>
          <p:cNvPr id="5" name="TextBox 4">
            <a:extLst>
              <a:ext uri="{FF2B5EF4-FFF2-40B4-BE49-F238E27FC236}">
                <a16:creationId xmlns:a16="http://schemas.microsoft.com/office/drawing/2014/main" id="{902EB70A-B534-45A1-A0CC-1C30030306B3}"/>
              </a:ext>
            </a:extLst>
          </p:cNvPr>
          <p:cNvSpPr txBox="1"/>
          <p:nvPr/>
        </p:nvSpPr>
        <p:spPr>
          <a:xfrm>
            <a:off x="14401800" y="5288233"/>
            <a:ext cx="1905000" cy="754053"/>
          </a:xfrm>
          <a:prstGeom prst="rect">
            <a:avLst/>
          </a:prstGeom>
          <a:noFill/>
        </p:spPr>
        <p:txBody>
          <a:bodyPr wrap="square" rtlCol="0">
            <a:spAutoFit/>
          </a:bodyPr>
          <a:lstStyle/>
          <a:p>
            <a:pPr algn="ctr"/>
            <a:r>
              <a:rPr lang="sl-SI" sz="2150" b="1" dirty="0">
                <a:solidFill>
                  <a:srgbClr val="00467D"/>
                </a:solidFill>
              </a:rPr>
              <a:t>ŽENSKO PODJETNIŠTVO</a:t>
            </a:r>
          </a:p>
        </p:txBody>
      </p:sp>
    </p:spTree>
    <p:extLst>
      <p:ext uri="{BB962C8B-B14F-4D97-AF65-F5344CB8AC3E}">
        <p14:creationId xmlns:p14="http://schemas.microsoft.com/office/powerpoint/2010/main" val="19933075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467D"/>
      </a:dk2>
      <a:lt2>
        <a:srgbClr val="E7E6E6"/>
      </a:lt2>
      <a:accent1>
        <a:srgbClr val="4472C4"/>
      </a:accent1>
      <a:accent2>
        <a:srgbClr val="C00000"/>
      </a:accent2>
      <a:accent3>
        <a:srgbClr val="A5A5A5"/>
      </a:accent3>
      <a:accent4>
        <a:srgbClr val="C00000"/>
      </a:accent4>
      <a:accent5>
        <a:srgbClr val="00467D"/>
      </a:accent5>
      <a:accent6>
        <a:srgbClr val="C00000"/>
      </a:accent6>
      <a:hlink>
        <a:srgbClr val="00467D"/>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4693</TotalTime>
  <Words>2307</Words>
  <Application>Microsoft Office PowerPoint</Application>
  <PresentationFormat>Po meri</PresentationFormat>
  <Paragraphs>156</Paragraphs>
  <Slides>14</Slides>
  <Notes>13</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14</vt:i4>
      </vt:variant>
    </vt:vector>
  </HeadingPairs>
  <TitlesOfParts>
    <vt:vector size="21" baseType="lpstr">
      <vt:lpstr>Calibri</vt:lpstr>
      <vt:lpstr>Tahoma</vt:lpstr>
      <vt:lpstr>Arial</vt:lpstr>
      <vt:lpstr>Courier New</vt:lpstr>
      <vt:lpstr>Roboto</vt:lpstr>
      <vt:lpstr>Wingdings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Primeri programov spodbujanja podjetništva v EU</vt:lpstr>
      <vt:lpstr>PowerPointova predstavitev</vt:lpstr>
      <vt:lpstr>PowerPointova predstavitev</vt:lpstr>
      <vt:lpstr>PowerPointova predstavitev</vt:lpstr>
      <vt:lpstr>Pet najboljših držav med državami članicami EU glede na skupno vrednost financiranja serije C za podjetja, ki jih vodijo ženske </vt:lpstr>
      <vt:lpstr>Zaključek</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Smart Corporate Media and Publishing Mission and Goals Presentation</dc:title>
  <dc:creator>Andreja Poje</dc:creator>
  <cp:lastModifiedBy>Lidija Flajs</cp:lastModifiedBy>
  <cp:revision>147</cp:revision>
  <cp:lastPrinted>2022-04-06T12:23:53Z</cp:lastPrinted>
  <dcterms:created xsi:type="dcterms:W3CDTF">2006-08-16T00:00:00Z</dcterms:created>
  <dcterms:modified xsi:type="dcterms:W3CDTF">2022-04-07T05:51:00Z</dcterms:modified>
  <dc:identifier>DAEyt9YBni0</dc:identifier>
</cp:coreProperties>
</file>